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8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73" r:id="rId27"/>
    <p:sldId id="281" r:id="rId28"/>
    <p:sldId id="274" r:id="rId29"/>
    <p:sldId id="282" r:id="rId30"/>
    <p:sldId id="285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>
        <p:scale>
          <a:sx n="80" d="100"/>
          <a:sy n="80" d="100"/>
        </p:scale>
        <p:origin x="48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04.52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1,'4'0,"8"0,5 0,4 0,4 0,3 0,0 0,5 0,2 0,0 0,-2 0,8 0,2 0,-3 0,-2 0,-8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23:11:32.02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75 174 24575,'-1'4'0,"1"-1"0,-1 0 0,0 1 0,0-1 0,-1 0 0,1 0 0,-3 4 0,-7 22 0,2 60 0,6-53 0,-8 41 0,6-45 0,2 0 0,1 0 0,2 35 0,1-35 0,-2-1 0,-1 1 0,-7 37 0,7-59 0,0-4 0,1 0 0,-1 0 0,2 1 0,-1-1 0,1 1 0,0 8 0,0-13 0,1 0 0,-1-1 0,1 1 0,-1 0 0,1 0 0,0-1 0,0 1 0,0 0 0,0-1 0,0 1 0,0-1 0,0 1 0,1-1 0,-1 0 0,0 1 0,1-1 0,-1 0 0,1 0 0,-1 0 0,1 0 0,0 0 0,0 0 0,-1-1 0,1 1 0,0 0 0,3 0 0,21 3 0,1 0 0,0-1 0,0-2 0,0-1 0,37-5 0,11 2 0,355 2 0,-418 0 0,1-1 0,-1 0 0,0 0 0,0-2 0,0 1 0,19-10 0,-17 7 0,1 1 0,-1 0 0,1 1 0,15-3 0,55-5 0,-40 5 0,74-3 0,-113 10 0,0 0 0,1 0 0,-1-1 0,0 0 0,0 0 0,0 0 0,0-1 0,0 0 0,0 0 0,6-4 0,-9 4 0,0 0 0,0-1 0,0 1 0,-1-1 0,1 1 0,-1-1 0,1 0 0,-1 0 0,0 0 0,0 0 0,-1 0 0,1-1 0,-1 1 0,1 0 0,-1-1 0,0 1 0,0-1 0,-1 1 0,1-6 0,4-43 0,-3-1 0,-7-67 0,1 7 0,6 10 0,-4-94 0,1 194 0,1 0 0,-1 1 0,0-1 0,1 0 0,-1 1 0,0-1 0,-1 0 0,1 1 0,0 0 0,-1-1 0,1 1 0,-1 0 0,0-1 0,0 1 0,0 0 0,0 0 0,0 1 0,0-1 0,0 0 0,-1 1 0,1-1 0,-1 1 0,1 0 0,-1 0 0,1 0 0,-1 0 0,0 0 0,0 0 0,1 1 0,-5-1 0,-10-1 0,0 1 0,0 1 0,0 0 0,-17 3 0,4-1 0,-15 0 0,-11-1 0,-94 15 0,-15 13 0,-23-1 0,-19 0 0,130-19-1365,55-8-5461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23:11:36.7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227 756 24575,'600'0'0,"-577"-1"0,1-2 0,33-7 0,-30 5 0,36-3 0,252 6 0,-162 4 0,-131-1 0,-16 0 0,0 0 0,1-1 0,-1 0 0,0 0 0,12-2 0,-17 2 0,0-1 0,0 1 0,0 0 0,0-1 0,0 1 0,0-1 0,0 0 0,0 1 0,0-1 0,0 0 0,0 1 0,0-1 0,0 0 0,-1 0 0,1 0 0,0 0 0,-1 0 0,1 0 0,0 0 0,-1 0 0,1 0 0,-1 0 0,0 0 0,1 0 0,-1-1 0,0 1 0,0 0 0,0 0 0,0 0 0,0 0 0,0 0 0,0-1 0,0 1 0,0 0 0,0 0 0,-1-2 0,-3-11 0,0 0 0,-1 0 0,-1 0 0,0 1 0,-1 0 0,0 0 0,-1 0 0,-12-15 0,9 13 0,0 0 0,2-1 0,0 0 0,1 0 0,-7-18 0,4-32 0,2 8 0,-7-6 0,3 10 0,-25-70 0,36 119 0,-1 0 0,1 0 0,-1 1 0,1-1 0,-2 1 0,1 0 0,0 0 0,-1 0 0,1 0 0,-1 1 0,0-1 0,-1 1 0,1 0 0,0 0 0,-1 1 0,0-1 0,1 1 0,-1 0 0,0 0 0,0 1 0,0-1 0,-9 0 0,-9-1 0,1 2 0,-1 0 0,1 2 0,-26 3 0,-7 1 0,-156-3 0,199-1 0,0 0 0,-1 1 0,1 1 0,1 0 0,-1 1 0,-20 8 0,18-6 0,0 0 0,-1-1 0,0-1 0,-15 2 0,-85 6 0,-94 13 0,134-12 0,-135 40 0,206-51 0,0 0 0,1 0 0,-1 0 0,1 1 0,-1-1 0,1 1 0,0 0 0,0 0 0,0 0 0,0 0 0,0 1 0,1-1 0,-1 1 0,1 0 0,0 0 0,0-1 0,1 1 0,-1 0 0,1 1 0,0-1 0,0 0 0,0 0 0,1 0 0,-1 1 0,1-1 0,0 7 0,0-2 0,1 0 0,-1 0 0,1 0 0,1 0 0,0 0 0,0 0 0,1 0 0,0 0 0,0-1 0,1 0 0,8 14 0,-3-10 0,6 10 0,22 38 0,-33-52 0,-1-1 0,0 1 0,1-1 0,1 1 0,-1-1 0,1 0 0,0-1 0,1 1 0,7 6 0,-12-12 3,0-1-1,1 0 0,-1 1 1,0-1-1,0 0 1,0 0-1,1 0 0,-1 0 1,0 0-1,0 0 1,0-1-1,1 1 0,-1 0 1,0 0-1,0-1 0,0 1 1,0-1-1,0 1 1,0-1-1,0 0 0,2-1 1,23-19-457,-18 14-510,12-11-5862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06.43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0,'10'0,"11"0,9 0,2 0,6 0,1 0,-2 0,3 0,-1 0,2 0,-1 0,-2 0,-8 5,-9 15,-9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13.005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1,'9'0,"13"5,7 1,13 0,3-2,5 0,-3-2,-8 4,-7 1,1-1,-1-1,-1-2,18-1,0 8,-8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14.877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0 112,'10'-1,"-1"0,0 0,1-1,13-5,22-3,154-14,-108 11,-49 9,74-19,-89 15,56-7,-60 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17.162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85,'57'1,"0"-3,78-13,-101 10,65 0,-68 5,0-2,51-9,-70 9,44-12,1 3,1 2,67-1,-95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18.78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29,'202'-14,"-20"0,127 14,-285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20.567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1,'634'0,"-631"0,4 0,-1 0,0 0,0 1,1-1,10 4,-15-3,-1 0,1-1,-1 1,0 0,0-1,1 1,-1 0,0 0,0 0,0 0,0 0,0 0,0 0,0 1,0-1,0 0,-1 0,1 1,-1-1,1 1,-1-1,1 0,-1 1,1-1,-1 1,0-1,0 1,0-1,0 1,0-1,-1 3,-1 13,-2 0,-7 25,-6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23:09:22.85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1,'610'0,"-603"0,1 0,0 0,-1 1,1 0,-1 1,13 4,-17-5,0 0,-1 0,0 1,1-1,-1 1,0-1,1 1,-1 0,0 0,0 0,-1 0,1 0,0 1,-1-1,1 0,-1 1,0-1,0 1,0 0,0-1,0 1,0 3,3 25,-3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23:10:3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90 24575,'-2'133'0,"4"144"0,-2-274 0,1 0 0,-1 0 0,0-1 0,1 1 0,-1 0 0,1-1 0,0 1 0,0-1 0,0 1 0,0-1 0,1 1 0,-1-1 0,1 0 0,-1 0 0,1 0 0,0 1 0,-1-2 0,1 1 0,0 0 0,1 0 0,-1-1 0,0 1 0,0-1 0,1 1 0,-1-1 0,1 0 0,-1 0 0,4 1 0,6 0 0,-1 0 0,1-1 0,0 0 0,0 0 0,16-3 0,30 3 0,160 44 0,-125-24 0,-47-14 0,1-2 0,-1-2 0,80-6 0,-26 1 0,-44 3 0,69-3 0,-121 2 0,0-1 0,0 0 0,0 1 0,0-1 0,-1-1 0,1 1 0,0-1 0,-1 1 0,1-1 0,-1 0 0,1 0 0,-1-1 0,0 1 0,0-1 0,0 0 0,0 1 0,0-1 0,-1-1 0,1 1 0,-1 0 0,0 0 0,0-1 0,0 0 0,0 1 0,1-5 0,2-10 0,0 0 0,-1 1 0,0-2 0,1-22 0,-4 25 0,4-33 0,-2-1 0,-3-1 0,-1 1 0,-3 0 0,-11-53 0,14 98 0,0-1 0,0 1 0,-1 0 0,0-1 0,0 1 0,0 0 0,-1 0 0,1 0 0,-1 1 0,-1-1 0,-6-7 0,7 9 0,-1 0 0,0 0 0,0 0 0,0 1 0,0 0 0,0 0 0,0 0 0,-1 0 0,1 1 0,-1-1 0,0 1 0,1 0 0,-1 1 0,-6-1 0,-202 3 0,88 3 0,-607-5 0,728 0 7,-1 0-1,1 0 0,0 0 0,-1 1 1,1 0-1,-1 0 0,1 0 0,0 0 1,0 1-1,-1 0 0,1-1 1,-4 4-1,2 0-213,0 0 0,1 0 1,-1 1-1,1 0 0,0 0 1,-4 8-1,-28 38-6619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7F79-F9B3-4079-958F-ACA5F340187E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E29E7-04E9-45A5-906A-3FBAC23CE9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45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8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4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1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6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2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5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3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3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9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4.png"/><Relationship Id="rId18" Type="http://schemas.openxmlformats.org/officeDocument/2006/relationships/customXml" Target="../ink/ink8.xml"/><Relationship Id="rId26" Type="http://schemas.openxmlformats.org/officeDocument/2006/relationships/image" Target="../media/image36.png"/><Relationship Id="rId3" Type="http://schemas.openxmlformats.org/officeDocument/2006/relationships/image" Target="../media/image39.pn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customXml" Target="../ink/ink5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43.png"/><Relationship Id="rId24" Type="http://schemas.openxmlformats.org/officeDocument/2006/relationships/customXml" Target="../ink/ink11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customXml" Target="../ink/ink4.xml"/><Relationship Id="rId19" Type="http://schemas.openxmlformats.org/officeDocument/2006/relationships/image" Target="../media/image47.png"/><Relationship Id="rId4" Type="http://schemas.openxmlformats.org/officeDocument/2006/relationships/customXml" Target="../ink/ink1.xml"/><Relationship Id="rId9" Type="http://schemas.openxmlformats.org/officeDocument/2006/relationships/image" Target="../media/image4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4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4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8" name="Top left">
            <a:extLst>
              <a:ext uri="{FF2B5EF4-FFF2-40B4-BE49-F238E27FC236}">
                <a16:creationId xmlns:a16="http://schemas.microsoft.com/office/drawing/2014/main" id="{C50DF086-D867-4966-82BB-79736A06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89" name="Freeform: Shape 45">
              <a:extLst>
                <a:ext uri="{FF2B5EF4-FFF2-40B4-BE49-F238E27FC236}">
                  <a16:creationId xmlns:a16="http://schemas.microsoft.com/office/drawing/2014/main" id="{68B61F42-1C0F-40DC-87CD-417F6D046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0" name="Freeform: Shape 46">
              <a:extLst>
                <a:ext uri="{FF2B5EF4-FFF2-40B4-BE49-F238E27FC236}">
                  <a16:creationId xmlns:a16="http://schemas.microsoft.com/office/drawing/2014/main" id="{6AB422A3-C71A-4D17-87A1-AF58B928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: Shape 47">
              <a:extLst>
                <a:ext uri="{FF2B5EF4-FFF2-40B4-BE49-F238E27FC236}">
                  <a16:creationId xmlns:a16="http://schemas.microsoft.com/office/drawing/2014/main" id="{2A7EDF93-6D10-4283-A864-13EE4FB0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: Shape 48">
              <a:extLst>
                <a:ext uri="{FF2B5EF4-FFF2-40B4-BE49-F238E27FC236}">
                  <a16:creationId xmlns:a16="http://schemas.microsoft.com/office/drawing/2014/main" id="{29CC2B41-EAF9-40FE-B250-3BE3C7660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: Shape 49">
              <a:extLst>
                <a:ext uri="{FF2B5EF4-FFF2-40B4-BE49-F238E27FC236}">
                  <a16:creationId xmlns:a16="http://schemas.microsoft.com/office/drawing/2014/main" id="{CF62E74A-F0B7-426A-9551-6007F1FA3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: Shape 50">
              <a:extLst>
                <a:ext uri="{FF2B5EF4-FFF2-40B4-BE49-F238E27FC236}">
                  <a16:creationId xmlns:a16="http://schemas.microsoft.com/office/drawing/2014/main" id="{8F7F93D8-6141-4833-B877-181713E61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: Shape 51">
              <a:extLst>
                <a:ext uri="{FF2B5EF4-FFF2-40B4-BE49-F238E27FC236}">
                  <a16:creationId xmlns:a16="http://schemas.microsoft.com/office/drawing/2014/main" id="{229CF9FB-E68D-4144-B723-73655DC5A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: Shape 52">
              <a:extLst>
                <a:ext uri="{FF2B5EF4-FFF2-40B4-BE49-F238E27FC236}">
                  <a16:creationId xmlns:a16="http://schemas.microsoft.com/office/drawing/2014/main" id="{04F5A112-6487-41AB-87BE-E3A7EA300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470F78C-CEA4-E604-C860-0CEE8F934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488" y="665444"/>
            <a:ext cx="10193751" cy="206550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4200" b="1" dirty="0">
                <a:latin typeface="Verdana Pro" panose="020B0604030504040204" pitchFamily="34" charset="0"/>
              </a:rPr>
              <a:t>Classificazione delle varianti di coronavirus attraverso l’uso di </a:t>
            </a:r>
            <a:r>
              <a:rPr lang="it-IT" sz="4200" b="1" dirty="0" err="1">
                <a:solidFill>
                  <a:srgbClr val="7030A0"/>
                </a:solidFill>
                <a:latin typeface="Verdana Pro" panose="020B0604030504040204" pitchFamily="34" charset="0"/>
              </a:rPr>
              <a:t>Convolutional</a:t>
            </a:r>
            <a:r>
              <a:rPr lang="it-IT" sz="4200" b="1" dirty="0">
                <a:solidFill>
                  <a:srgbClr val="7030A0"/>
                </a:solidFill>
                <a:latin typeface="Verdana Pro" panose="020B0604030504040204" pitchFamily="34" charset="0"/>
              </a:rPr>
              <a:t> </a:t>
            </a:r>
            <a:r>
              <a:rPr lang="it-IT" sz="4200" b="1" dirty="0" err="1">
                <a:solidFill>
                  <a:srgbClr val="7030A0"/>
                </a:solidFill>
                <a:latin typeface="Verdana Pro" panose="020B0604030504040204" pitchFamily="34" charset="0"/>
              </a:rPr>
              <a:t>Neural</a:t>
            </a:r>
            <a:r>
              <a:rPr lang="it-IT" sz="4200" b="1" dirty="0">
                <a:solidFill>
                  <a:srgbClr val="7030A0"/>
                </a:solidFill>
                <a:latin typeface="Verdana Pro" panose="020B0604030504040204" pitchFamily="34" charset="0"/>
              </a:rPr>
              <a:t> Networks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DA5AE00-5CFE-0B2E-CA02-4A0468793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0584" y="3076673"/>
            <a:ext cx="7999018" cy="1103902"/>
          </a:xfrm>
        </p:spPr>
        <p:txBody>
          <a:bodyPr anchor="t">
            <a:normAutofit/>
          </a:bodyPr>
          <a:lstStyle/>
          <a:p>
            <a:r>
              <a:rPr lang="it-IT" sz="2200" dirty="0"/>
              <a:t>Professore: Rocco Zaccagnino</a:t>
            </a:r>
          </a:p>
          <a:p>
            <a:r>
              <a:rPr lang="it-IT" sz="2200" dirty="0"/>
              <a:t>Studente: Luigi Emanuele Sica</a:t>
            </a:r>
          </a:p>
        </p:txBody>
      </p:sp>
      <p:grpSp>
        <p:nvGrpSpPr>
          <p:cNvPr id="97" name="Cross">
            <a:extLst>
              <a:ext uri="{FF2B5EF4-FFF2-40B4-BE49-F238E27FC236}">
                <a16:creationId xmlns:a16="http://schemas.microsoft.com/office/drawing/2014/main" id="{96A0174C-8375-4D35-9B20-4A83C965E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163B723-465F-4E0F-9619-7BC4B6B8A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372173-84EE-451E-960D-2E61E2871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5EDB561D-C6EF-3958-3CA6-FA8F7DC80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3701" y="4835469"/>
            <a:ext cx="1427574" cy="14275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3E1312-6F6A-CCDD-3BDB-ECCBE39B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27" y="4547389"/>
            <a:ext cx="1948683" cy="1948683"/>
          </a:xfrm>
          <a:prstGeom prst="rect">
            <a:avLst/>
          </a:prstGeom>
        </p:spPr>
      </p:pic>
      <p:grpSp>
        <p:nvGrpSpPr>
          <p:cNvPr id="98" name="Bottom Right">
            <a:extLst>
              <a:ext uri="{FF2B5EF4-FFF2-40B4-BE49-F238E27FC236}">
                <a16:creationId xmlns:a16="http://schemas.microsoft.com/office/drawing/2014/main" id="{B122AAAE-8B9B-4479-A6C8-1E36DACB8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60" name="Graphic 157">
              <a:extLst>
                <a:ext uri="{FF2B5EF4-FFF2-40B4-BE49-F238E27FC236}">
                  <a16:creationId xmlns:a16="http://schemas.microsoft.com/office/drawing/2014/main" id="{5F0045BC-F191-4E9B-AA19-A843731C0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99" name="Freeform: Shape 61">
                <a:extLst>
                  <a:ext uri="{FF2B5EF4-FFF2-40B4-BE49-F238E27FC236}">
                    <a16:creationId xmlns:a16="http://schemas.microsoft.com/office/drawing/2014/main" id="{AD66C601-BE5C-4E1C-8234-C0F8B473E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: Shape 62">
                <a:extLst>
                  <a:ext uri="{FF2B5EF4-FFF2-40B4-BE49-F238E27FC236}">
                    <a16:creationId xmlns:a16="http://schemas.microsoft.com/office/drawing/2014/main" id="{752EE8A7-8006-4688-914F-6EC02084C4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: Shape 63">
                <a:extLst>
                  <a:ext uri="{FF2B5EF4-FFF2-40B4-BE49-F238E27FC236}">
                    <a16:creationId xmlns:a16="http://schemas.microsoft.com/office/drawing/2014/main" id="{73B4B315-34E7-49AD-8E4D-B9FFEEAF3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: Shape 64">
                <a:extLst>
                  <a:ext uri="{FF2B5EF4-FFF2-40B4-BE49-F238E27FC236}">
                    <a16:creationId xmlns:a16="http://schemas.microsoft.com/office/drawing/2014/main" id="{928EBE48-B0B7-4DE7-A097-C1A01CE49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: Shape 65">
                <a:extLst>
                  <a:ext uri="{FF2B5EF4-FFF2-40B4-BE49-F238E27FC236}">
                    <a16:creationId xmlns:a16="http://schemas.microsoft.com/office/drawing/2014/main" id="{D1A9BBD3-2CB3-49B2-B8FC-495FBCE3D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: Shape 66">
                <a:extLst>
                  <a:ext uri="{FF2B5EF4-FFF2-40B4-BE49-F238E27FC236}">
                    <a16:creationId xmlns:a16="http://schemas.microsoft.com/office/drawing/2014/main" id="{FD86C9E0-A752-4898-BFA3-E91BAB5A5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Freeform: Shape 67">
                <a:extLst>
                  <a:ext uri="{FF2B5EF4-FFF2-40B4-BE49-F238E27FC236}">
                    <a16:creationId xmlns:a16="http://schemas.microsoft.com/office/drawing/2014/main" id="{60EF4DD1-A8EF-4722-8D92-F9FC9A6D9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06" name="Freeform: Shape 60">
              <a:extLst>
                <a:ext uri="{FF2B5EF4-FFF2-40B4-BE49-F238E27FC236}">
                  <a16:creationId xmlns:a16="http://schemas.microsoft.com/office/drawing/2014/main" id="{B1D071ED-53A1-4706-B65F-5D4C977A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0115FCDA-14AC-088A-111D-7FB4E53F4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11" y="4577795"/>
            <a:ext cx="1887870" cy="18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Right">
            <a:extLst>
              <a:ext uri="{FF2B5EF4-FFF2-40B4-BE49-F238E27FC236}">
                <a16:creationId xmlns:a16="http://schemas.microsoft.com/office/drawing/2014/main" id="{E3FB6244-B8BD-4064-9850-4F51628A9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5A9996-192B-4852-AB1F-96A93C2F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96ECEC-5DDB-4B28-AEA5-3565EF58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C6ABC4-1465-4C74-9A30-ED63BC11A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42DDF3-1C23-4ED6-969E-47D1C4BB9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9BD5F6-68D2-402F-8E55-5D363E43A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CE4F2A-3B9A-405A-A943-19E7B49DE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81DAB4-F93C-4BF1-88C3-55974465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60BBE-DEBC-422F-A331-7C6A216D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7C9478C-30CD-0F66-60BC-2F90EB1A8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70602"/>
            <a:ext cx="5996619" cy="2226076"/>
          </a:xfrm>
        </p:spPr>
        <p:txBody>
          <a:bodyPr anchor="ctr">
            <a:normAutofit/>
          </a:bodyPr>
          <a:lstStyle/>
          <a:p>
            <a:pPr algn="l"/>
            <a:r>
              <a:rPr lang="it-IT" sz="5400" dirty="0"/>
              <a:t>Passi seguiti per il nostro progetto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3090089-2138-10BD-5CC3-FB600CFA1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8123" y="823378"/>
            <a:ext cx="3997745" cy="2228758"/>
          </a:xfrm>
        </p:spPr>
        <p:txBody>
          <a:bodyPr anchor="ctr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it-IT" sz="1700" b="1" dirty="0">
                <a:solidFill>
                  <a:srgbClr val="00B050"/>
                </a:solidFill>
              </a:rPr>
              <a:t>I dati che noi trattiamo in questo lavoro, in base a quello detto in precedenza riguardano sequenze di amminoacidi dove ognuno di essa rappresenta una variante. Quindi i nostri dati di partenza sono appunto sequenze di amminoacidi, rappresentati da caratteri alfabetici.</a:t>
            </a:r>
          </a:p>
          <a:p>
            <a:pPr marL="0" indent="0" algn="l">
              <a:lnSpc>
                <a:spcPct val="100000"/>
              </a:lnSpc>
              <a:buNone/>
            </a:pPr>
            <a:endParaRPr lang="it-IT" sz="1700" dirty="0"/>
          </a:p>
        </p:txBody>
      </p:sp>
      <p:pic>
        <p:nvPicPr>
          <p:cNvPr id="8" name="Immagine 7" descr="Immagine che contiene testo, quotidiano, documento, screenshot&#10;&#10;Descrizione generata automaticamente">
            <a:extLst>
              <a:ext uri="{FF2B5EF4-FFF2-40B4-BE49-F238E27FC236}">
                <a16:creationId xmlns:a16="http://schemas.microsoft.com/office/drawing/2014/main" id="{D29529E4-CBD8-4469-D26B-4B66C0E40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5" r="-2" b="16036"/>
          <a:stretch/>
        </p:blipFill>
        <p:spPr>
          <a:xfrm>
            <a:off x="619840" y="3003970"/>
            <a:ext cx="11084189" cy="385403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</p:pic>
      <p:grpSp>
        <p:nvGrpSpPr>
          <p:cNvPr id="27" name="Cross">
            <a:extLst>
              <a:ext uri="{FF2B5EF4-FFF2-40B4-BE49-F238E27FC236}">
                <a16:creationId xmlns:a16="http://schemas.microsoft.com/office/drawing/2014/main" id="{BEA6BE57-56C9-4FDB-9E65-32BA5B1A9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C142AB-A86E-42C0-A367-AF95EE4DE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CE00E6-8BD6-40B3-82E8-2A71B659E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Bottom Right">
            <a:extLst>
              <a:ext uri="{FF2B5EF4-FFF2-40B4-BE49-F238E27FC236}">
                <a16:creationId xmlns:a16="http://schemas.microsoft.com/office/drawing/2014/main" id="{1C33E662-AFAD-4FD2-BFCA-DA1E3796E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2" name="Graphic 157">
              <a:extLst>
                <a:ext uri="{FF2B5EF4-FFF2-40B4-BE49-F238E27FC236}">
                  <a16:creationId xmlns:a16="http://schemas.microsoft.com/office/drawing/2014/main" id="{7B35B98B-8610-46F5-AC24-9CA57D0D0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6DF0C77-5794-4856-B914-070685676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6456413-86E1-469C-86A2-FA18A9BF5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B8939F-2668-4D03-A2D1-62C5531D1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708CF7-812B-4A5F-864E-38C3D2C25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D97700D-4E25-40CB-8427-1F19DC45E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2C94AA5-6B91-41D3-8C64-0E8DD1FBD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5BFBFE4-E947-4291-9083-052D9C008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A33551-5743-4661-B6E8-E8C890DE1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0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Right">
            <a:extLst>
              <a:ext uri="{FF2B5EF4-FFF2-40B4-BE49-F238E27FC236}">
                <a16:creationId xmlns:a16="http://schemas.microsoft.com/office/drawing/2014/main" id="{E3FB6244-B8BD-4064-9850-4F51628A9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5A9996-192B-4852-AB1F-96A93C2F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96ECEC-5DDB-4B28-AEA5-3565EF58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C6ABC4-1465-4C74-9A30-ED63BC11A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42DDF3-1C23-4ED6-969E-47D1C4BB9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9BD5F6-68D2-402F-8E55-5D363E43A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CE4F2A-3B9A-405A-A943-19E7B49DE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81DAB4-F93C-4BF1-88C3-55974465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60BBE-DEBC-422F-A331-7C6A216D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7C9478C-30CD-0F66-60BC-2F90EB1A8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51" y="449255"/>
            <a:ext cx="5996619" cy="2226076"/>
          </a:xfrm>
        </p:spPr>
        <p:txBody>
          <a:bodyPr anchor="ctr">
            <a:normAutofit/>
          </a:bodyPr>
          <a:lstStyle/>
          <a:p>
            <a:pPr algn="l"/>
            <a:r>
              <a:rPr lang="it-IT" sz="5400" dirty="0"/>
              <a:t>Passi seguiti per il nostro progetto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3090089-2138-10BD-5CC3-FB600CFA1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4363" y="920244"/>
            <a:ext cx="3997745" cy="2228758"/>
          </a:xfrm>
        </p:spPr>
        <p:txBody>
          <a:bodyPr anchor="ctr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it-IT" sz="1700" b="1" dirty="0">
                <a:solidFill>
                  <a:srgbClr val="00B050"/>
                </a:solidFill>
              </a:rPr>
              <a:t>Il problema però è che tale sequenza non e adattabile a modelli di machine learning che vengono alimentai da dati numerici.</a:t>
            </a:r>
          </a:p>
          <a:p>
            <a:pPr marL="0" indent="0" algn="l">
              <a:lnSpc>
                <a:spcPct val="100000"/>
              </a:lnSpc>
              <a:buNone/>
            </a:pPr>
            <a:endParaRPr lang="it-IT" sz="1700" dirty="0"/>
          </a:p>
        </p:txBody>
      </p:sp>
      <p:grpSp>
        <p:nvGrpSpPr>
          <p:cNvPr id="27" name="Cross">
            <a:extLst>
              <a:ext uri="{FF2B5EF4-FFF2-40B4-BE49-F238E27FC236}">
                <a16:creationId xmlns:a16="http://schemas.microsoft.com/office/drawing/2014/main" id="{BEA6BE57-56C9-4FDB-9E65-32BA5B1A9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C142AB-A86E-42C0-A367-AF95EE4DE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CE00E6-8BD6-40B3-82E8-2A71B659E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Bottom Right">
            <a:extLst>
              <a:ext uri="{FF2B5EF4-FFF2-40B4-BE49-F238E27FC236}">
                <a16:creationId xmlns:a16="http://schemas.microsoft.com/office/drawing/2014/main" id="{1C33E662-AFAD-4FD2-BFCA-DA1E3796E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2" name="Graphic 157">
              <a:extLst>
                <a:ext uri="{FF2B5EF4-FFF2-40B4-BE49-F238E27FC236}">
                  <a16:creationId xmlns:a16="http://schemas.microsoft.com/office/drawing/2014/main" id="{7B35B98B-8610-46F5-AC24-9CA57D0D0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6DF0C77-5794-4856-B914-070685676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6456413-86E1-469C-86A2-FA18A9BF5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B8939F-2668-4D03-A2D1-62C5531D1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708CF7-812B-4A5F-864E-38C3D2C25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D97700D-4E25-40CB-8427-1F19DC45E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2C94AA5-6B91-41D3-8C64-0E8DD1FBD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5BFBFE4-E947-4291-9083-052D9C008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A33551-5743-4661-B6E8-E8C890DE1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68B051B-9C40-50A3-6F57-4B748AD7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2555031"/>
            <a:ext cx="5142099" cy="1582802"/>
          </a:xfrm>
          <a:prstGeom prst="rect">
            <a:avLst/>
          </a:prstGeom>
          <a:effectLst>
            <a:outerShdw blurRad="152400" dist="50800" dir="5400000" algn="ctr" rotWithShape="0">
              <a:srgbClr val="7030A0"/>
            </a:out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283BE8-0A10-F663-320E-86589CFA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89" y="2452048"/>
            <a:ext cx="815411" cy="3863675"/>
          </a:xfrm>
          <a:prstGeom prst="rect">
            <a:avLst/>
          </a:prstGeom>
          <a:effectLst>
            <a:outerShdw blurRad="342900" dist="50800" dir="5400000" algn="ctr" rotWithShape="0">
              <a:schemeClr val="accent6"/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7B84C1B-B5AA-AB50-94F2-9124629A4528}"/>
              </a:ext>
            </a:extLst>
          </p:cNvPr>
          <p:cNvSpPr txBox="1"/>
          <p:nvPr/>
        </p:nvSpPr>
        <p:spPr>
          <a:xfrm>
            <a:off x="379972" y="430379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7030A0"/>
                </a:solidFill>
              </a:rPr>
              <a:t>Ha dei limiti per le dimensioni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FA0545-DDFF-C113-6A8B-6B07DEE9E6FF}"/>
              </a:ext>
            </a:extLst>
          </p:cNvPr>
          <p:cNvSpPr txBox="1"/>
          <p:nvPr/>
        </p:nvSpPr>
        <p:spPr>
          <a:xfrm>
            <a:off x="6001057" y="461624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Nostra soluzione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2FEBB9-BF07-A201-E77F-322296464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45" y="4371284"/>
            <a:ext cx="759768" cy="7597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383ABEE-6BFA-5F19-23B3-2BC5F0149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6326">
            <a:off x="10851464" y="293351"/>
            <a:ext cx="1014338" cy="10143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CF18165-DBB0-D645-08D9-EBA7833A6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49" y="4763234"/>
            <a:ext cx="1332044" cy="13320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1122AC0-E4D5-2ABE-6242-E05889F4E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88" y="5517845"/>
            <a:ext cx="751838" cy="7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Top left">
            <a:extLst>
              <a:ext uri="{FF2B5EF4-FFF2-40B4-BE49-F238E27FC236}">
                <a16:creationId xmlns:a16="http://schemas.microsoft.com/office/drawing/2014/main" id="{E8ABCFC2-1187-4EFE-87CB-D1ABA0F5D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CE539D-89D1-484C-B390-9D6005029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85D0A74-51B8-440F-8ADF-3F2ED1C84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C9E45B-6B92-475E-8B2E-97729EE8F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7E3A49B-F12C-4355-84DE-0EF54227A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DE6BF50-27B1-444D-9E81-752674A04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B7A474-F527-47C3-94C4-A0F446276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D1AF5A9-1A6C-4F55-B975-879BF9EE3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039866D-1864-499B-9BD7-C8178A07F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7C9478C-30CD-0F66-60BC-2F90EB1A8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-541"/>
            <a:ext cx="4795282" cy="20917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Passi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seguiti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per il nostro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3090089-2138-10BD-5CC3-FB600CFA1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5372" y="169025"/>
            <a:ext cx="4977905" cy="2091182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1800" dirty="0" err="1">
                <a:solidFill>
                  <a:schemeClr val="accent6"/>
                </a:solidFill>
              </a:rPr>
              <a:t>Adesso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che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abbiamo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portato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nostri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dati</a:t>
            </a:r>
            <a:r>
              <a:rPr lang="en-US" sz="1800" dirty="0">
                <a:solidFill>
                  <a:schemeClr val="accent6"/>
                </a:solidFill>
              </a:rPr>
              <a:t> in un </a:t>
            </a:r>
            <a:r>
              <a:rPr lang="en-US" sz="1800" dirty="0" err="1">
                <a:solidFill>
                  <a:schemeClr val="accent6"/>
                </a:solidFill>
              </a:rPr>
              <a:t>formato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numerico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quello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che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possiamo</a:t>
            </a:r>
            <a:r>
              <a:rPr lang="en-US" sz="1800" dirty="0">
                <a:solidFill>
                  <a:schemeClr val="accent6"/>
                </a:solidFill>
              </a:rPr>
              <a:t> fare è dare </a:t>
            </a:r>
            <a:r>
              <a:rPr lang="en-US" sz="1800" dirty="0" err="1">
                <a:solidFill>
                  <a:schemeClr val="accent6"/>
                </a:solidFill>
              </a:rPr>
              <a:t>una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visone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diversa</a:t>
            </a:r>
            <a:r>
              <a:rPr lang="en-US" sz="1800" dirty="0">
                <a:solidFill>
                  <a:schemeClr val="accent6"/>
                </a:solidFill>
              </a:rPr>
              <a:t> di </a:t>
            </a:r>
            <a:r>
              <a:rPr lang="en-US" sz="1800" dirty="0" err="1">
                <a:solidFill>
                  <a:schemeClr val="accent6"/>
                </a:solidFill>
              </a:rPr>
              <a:t>queste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sequenze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numeriche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trasformandole</a:t>
            </a:r>
            <a:r>
              <a:rPr lang="en-US" sz="1800" dirty="0">
                <a:solidFill>
                  <a:schemeClr val="accent6"/>
                </a:solidFill>
              </a:rPr>
              <a:t> in </a:t>
            </a:r>
            <a:r>
              <a:rPr lang="en-US" sz="1800" dirty="0" err="1">
                <a:solidFill>
                  <a:schemeClr val="accent6"/>
                </a:solidFill>
              </a:rPr>
              <a:t>segnali</a:t>
            </a:r>
            <a:r>
              <a:rPr lang="en-US" sz="1800" dirty="0">
                <a:solidFill>
                  <a:schemeClr val="accent6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Questa </a:t>
            </a:r>
            <a:r>
              <a:rPr lang="en-US" sz="1800" dirty="0" err="1">
                <a:solidFill>
                  <a:schemeClr val="accent6"/>
                </a:solidFill>
              </a:rPr>
              <a:t>trasformazione</a:t>
            </a:r>
            <a:r>
              <a:rPr lang="en-US" sz="1800" dirty="0">
                <a:solidFill>
                  <a:schemeClr val="accent6"/>
                </a:solidFill>
              </a:rPr>
              <a:t> è </a:t>
            </a:r>
            <a:r>
              <a:rPr lang="en-US" sz="1800" dirty="0" err="1">
                <a:solidFill>
                  <a:schemeClr val="accent6"/>
                </a:solidFill>
              </a:rPr>
              <a:t>stata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effettuata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attraverso</a:t>
            </a:r>
            <a:r>
              <a:rPr lang="en-US" sz="1800" dirty="0">
                <a:solidFill>
                  <a:schemeClr val="accent6"/>
                </a:solidFill>
              </a:rPr>
              <a:t> la somma </a:t>
            </a:r>
            <a:r>
              <a:rPr lang="en-US" sz="1800" dirty="0" err="1">
                <a:solidFill>
                  <a:schemeClr val="accent6"/>
                </a:solidFill>
              </a:rPr>
              <a:t>cumulata</a:t>
            </a:r>
            <a:r>
              <a:rPr lang="en-US" sz="1800" dirty="0">
                <a:solidFill>
                  <a:schemeClr val="accent6"/>
                </a:solidFill>
              </a:rPr>
              <a:t> di </a:t>
            </a:r>
            <a:r>
              <a:rPr lang="en-US" sz="1800" dirty="0" err="1">
                <a:solidFill>
                  <a:schemeClr val="accent6"/>
                </a:solidFill>
              </a:rPr>
              <a:t>ogni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numero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della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sequenza</a:t>
            </a:r>
            <a:r>
              <a:rPr lang="en-US" sz="1800" dirty="0">
                <a:solidFill>
                  <a:schemeClr val="accent6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sz="1800" dirty="0" err="1">
                <a:solidFill>
                  <a:schemeClr val="accent6"/>
                </a:solidFill>
              </a:rPr>
              <a:t>Portando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cosi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anche</a:t>
            </a:r>
            <a:r>
              <a:rPr lang="en-US" sz="1800" dirty="0">
                <a:solidFill>
                  <a:schemeClr val="accent6"/>
                </a:solidFill>
              </a:rPr>
              <a:t> a </a:t>
            </a:r>
            <a:r>
              <a:rPr lang="en-US" sz="1800" dirty="0" err="1">
                <a:solidFill>
                  <a:schemeClr val="accent6"/>
                </a:solidFill>
              </a:rPr>
              <a:t>poter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rappresentare</a:t>
            </a:r>
            <a:r>
              <a:rPr lang="en-US" sz="1800" dirty="0">
                <a:solidFill>
                  <a:schemeClr val="accent6"/>
                </a:solidFill>
              </a:rPr>
              <a:t> tale somma </a:t>
            </a:r>
            <a:r>
              <a:rPr lang="en-US" sz="1800" dirty="0" err="1">
                <a:solidFill>
                  <a:schemeClr val="accent6"/>
                </a:solidFill>
              </a:rPr>
              <a:t>attraverso</a:t>
            </a:r>
            <a:r>
              <a:rPr lang="en-US" sz="1800" dirty="0">
                <a:solidFill>
                  <a:schemeClr val="accent6"/>
                </a:solidFill>
              </a:rPr>
              <a:t> un </a:t>
            </a:r>
            <a:r>
              <a:rPr lang="en-US" sz="1800" dirty="0" err="1">
                <a:solidFill>
                  <a:schemeClr val="accent6"/>
                </a:solidFill>
              </a:rPr>
              <a:t>grafico</a:t>
            </a:r>
            <a:r>
              <a:rPr lang="en-US" sz="1800" dirty="0">
                <a:solidFill>
                  <a:schemeClr val="accent6"/>
                </a:solidFill>
              </a:rPr>
              <a:t>.</a:t>
            </a:r>
          </a:p>
          <a:p>
            <a:pPr marL="0" indent="-228600" algn="l">
              <a:lnSpc>
                <a:spcPct val="100000"/>
              </a:lnSpc>
              <a:buFont typeface="Avenir Next LT Pro" panose="020B0504020202020204" pitchFamily="34" charset="0"/>
              <a:buChar char="+"/>
            </a:pPr>
            <a:endParaRPr lang="en-US" sz="1400" dirty="0"/>
          </a:p>
        </p:txBody>
      </p:sp>
      <p:pic>
        <p:nvPicPr>
          <p:cNvPr id="4" name="Immagine 3" descr="Immagine che contiene scuro, sfocatura, cielo notturno&#10;&#10;Descrizione generata automaticamente">
            <a:extLst>
              <a:ext uri="{FF2B5EF4-FFF2-40B4-BE49-F238E27FC236}">
                <a16:creationId xmlns:a16="http://schemas.microsoft.com/office/drawing/2014/main" id="{BCDA7CEE-1D69-3936-354E-B3CC15603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0" y="2523458"/>
            <a:ext cx="4071290" cy="4071290"/>
          </a:xfrm>
          <a:prstGeom prst="rect">
            <a:avLst/>
          </a:prstGeom>
        </p:spPr>
      </p:pic>
      <p:pic>
        <p:nvPicPr>
          <p:cNvPr id="5" name="Immagine 4" descr="Immagine che contiene finestra, edificio&#10;&#10;Descrizione generata automaticamente">
            <a:extLst>
              <a:ext uri="{FF2B5EF4-FFF2-40B4-BE49-F238E27FC236}">
                <a16:creationId xmlns:a16="http://schemas.microsoft.com/office/drawing/2014/main" id="{E7512E59-17B6-CA25-31C9-8B6C7770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32" y="2255784"/>
            <a:ext cx="6750338" cy="4488974"/>
          </a:xfrm>
          <a:prstGeom prst="rect">
            <a:avLst/>
          </a:prstGeom>
        </p:spPr>
      </p:pic>
      <p:grpSp>
        <p:nvGrpSpPr>
          <p:cNvPr id="85" name="Bottom Right">
            <a:extLst>
              <a:ext uri="{FF2B5EF4-FFF2-40B4-BE49-F238E27FC236}">
                <a16:creationId xmlns:a16="http://schemas.microsoft.com/office/drawing/2014/main" id="{CE5E50B5-764C-4CF0-BE62-6330BDB19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9C1BDBFA-B254-41ED-90D6-17F930A07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E84A133-F5D3-4950-9DC9-A3DEEEBC9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82FFBFE-D99F-4065-9AEC-88E664DB84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21980AE-6D2C-4DAE-A7A8-52045837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3B2229E-2951-41E8-AD53-08D800523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2D20C4F-2AC9-44DD-9092-45ACB8A17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8C98BF0-6D5F-4454-8756-16602535A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6F1B3E8-AAFA-43AA-9872-DF033CCBF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CAE8F4B-267D-4381-A9FD-CEF14AE69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81D05-0B39-8899-9BE7-5AC109BA14CA}"/>
              </a:ext>
            </a:extLst>
          </p:cNvPr>
          <p:cNvSpPr txBox="1"/>
          <p:nvPr/>
        </p:nvSpPr>
        <p:spPr>
          <a:xfrm rot="19890853">
            <a:off x="2267116" y="4599091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31833EA-2692-B86E-3D0F-1E6FB6F8191A}"/>
              </a:ext>
            </a:extLst>
          </p:cNvPr>
          <p:cNvSpPr txBox="1"/>
          <p:nvPr/>
        </p:nvSpPr>
        <p:spPr>
          <a:xfrm rot="19463655">
            <a:off x="2615865" y="4419357"/>
            <a:ext cx="42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+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EC968F-BEDA-E81F-C896-7B5A28430E28}"/>
              </a:ext>
            </a:extLst>
          </p:cNvPr>
          <p:cNvSpPr txBox="1"/>
          <p:nvPr/>
        </p:nvSpPr>
        <p:spPr>
          <a:xfrm rot="17954569">
            <a:off x="2702610" y="3794867"/>
            <a:ext cx="13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9+… +7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C1E65E-6147-F140-397A-25F74DB5A9A4}"/>
              </a:ext>
            </a:extLst>
          </p:cNvPr>
          <p:cNvSpPr txBox="1"/>
          <p:nvPr/>
        </p:nvSpPr>
        <p:spPr>
          <a:xfrm rot="18999880">
            <a:off x="3583489" y="2811565"/>
            <a:ext cx="9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+</a:t>
            </a:r>
            <a:r>
              <a:rPr lang="it-IT" dirty="0"/>
              <a:t>  10</a:t>
            </a:r>
          </a:p>
        </p:txBody>
      </p:sp>
    </p:spTree>
    <p:extLst>
      <p:ext uri="{BB962C8B-B14F-4D97-AF65-F5344CB8AC3E}">
        <p14:creationId xmlns:p14="http://schemas.microsoft.com/office/powerpoint/2010/main" val="7075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Right">
            <a:extLst>
              <a:ext uri="{FF2B5EF4-FFF2-40B4-BE49-F238E27FC236}">
                <a16:creationId xmlns:a16="http://schemas.microsoft.com/office/drawing/2014/main" id="{E3FB6244-B8BD-4064-9850-4F51628A9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5A9996-192B-4852-AB1F-96A93C2F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96ECEC-5DDB-4B28-AEA5-3565EF58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C6ABC4-1465-4C74-9A30-ED63BC11A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42DDF3-1C23-4ED6-969E-47D1C4BB9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9BD5F6-68D2-402F-8E55-5D363E43A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CE4F2A-3B9A-405A-A943-19E7B49DE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81DAB4-F93C-4BF1-88C3-55974465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60BBE-DEBC-422F-A331-7C6A216D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7C9478C-30CD-0F66-60BC-2F90EB1A8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1881" y="80884"/>
            <a:ext cx="5579082" cy="1868468"/>
          </a:xfrm>
        </p:spPr>
        <p:txBody>
          <a:bodyPr anchor="ctr">
            <a:normAutofit fontScale="90000"/>
          </a:bodyPr>
          <a:lstStyle/>
          <a:p>
            <a:pPr algn="l"/>
            <a:r>
              <a:rPr lang="it-IT" sz="5400" dirty="0"/>
              <a:t>Passi seguiti per il nostro progetto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3090089-2138-10BD-5CC3-FB600CFA1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63" y="2097844"/>
            <a:ext cx="4890195" cy="1403462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it-IT" sz="1800" dirty="0"/>
              <a:t>Una volta ottenuto tale segnale, esso può essere trasformato in un'immagine, che può essere così sottoposta all'esame della rete neurale </a:t>
            </a:r>
            <a:r>
              <a:rPr lang="it-IT" sz="1800" dirty="0" err="1"/>
              <a:t>convoluzionale</a:t>
            </a:r>
            <a:r>
              <a:rPr lang="it-IT" sz="1800" dirty="0"/>
              <a:t>.</a:t>
            </a:r>
            <a:endParaRPr lang="it-IT" sz="1700" dirty="0"/>
          </a:p>
        </p:txBody>
      </p:sp>
      <p:grpSp>
        <p:nvGrpSpPr>
          <p:cNvPr id="27" name="Cross">
            <a:extLst>
              <a:ext uri="{FF2B5EF4-FFF2-40B4-BE49-F238E27FC236}">
                <a16:creationId xmlns:a16="http://schemas.microsoft.com/office/drawing/2014/main" id="{BEA6BE57-56C9-4FDB-9E65-32BA5B1A9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C142AB-A86E-42C0-A367-AF95EE4DE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CE00E6-8BD6-40B3-82E8-2A71B659E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Bottom Right">
            <a:extLst>
              <a:ext uri="{FF2B5EF4-FFF2-40B4-BE49-F238E27FC236}">
                <a16:creationId xmlns:a16="http://schemas.microsoft.com/office/drawing/2014/main" id="{1C33E662-AFAD-4FD2-BFCA-DA1E3796E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2" name="Graphic 157">
              <a:extLst>
                <a:ext uri="{FF2B5EF4-FFF2-40B4-BE49-F238E27FC236}">
                  <a16:creationId xmlns:a16="http://schemas.microsoft.com/office/drawing/2014/main" id="{7B35B98B-8610-46F5-AC24-9CA57D0D0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6DF0C77-5794-4856-B914-070685676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6456413-86E1-469C-86A2-FA18A9BF5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B8939F-2668-4D03-A2D1-62C5531D1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708CF7-812B-4A5F-864E-38C3D2C25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D97700D-4E25-40CB-8427-1F19DC45E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2C94AA5-6B91-41D3-8C64-0E8DD1FBD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5BFBFE4-E947-4291-9083-052D9C008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A33551-5743-4661-B6E8-E8C890DE1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439EBA-BF81-03A6-9BE0-6027E4A4F41D}"/>
              </a:ext>
            </a:extLst>
          </p:cNvPr>
          <p:cNvSpPr txBox="1"/>
          <p:nvPr/>
        </p:nvSpPr>
        <p:spPr>
          <a:xfrm>
            <a:off x="5701943" y="1015118"/>
            <a:ext cx="6265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it-IT" dirty="0"/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DB684AD5-CF07-5BF8-016B-D96FA3CE8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93" y="2194377"/>
            <a:ext cx="6172200" cy="3739362"/>
          </a:xfrm>
          <a:prstGeom prst="rect">
            <a:avLst/>
          </a:prstGeom>
          <a:effectLst>
            <a:outerShdw blurRad="596900" dir="16620000" sx="102000" sy="102000" algn="ctr" rotWithShape="0">
              <a:schemeClr val="accent2">
                <a:alpha val="7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17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66F56F-B1F5-7549-CF7F-942BB486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25" y="97229"/>
            <a:ext cx="10902887" cy="153678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5400" dirty="0"/>
              <a:t>Come avvengono le trasformazioni del segnale in immagine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B1CC9E-F62C-7EAB-C282-65364937A496}"/>
              </a:ext>
            </a:extLst>
          </p:cNvPr>
          <p:cNvSpPr txBox="1"/>
          <p:nvPr/>
        </p:nvSpPr>
        <p:spPr>
          <a:xfrm>
            <a:off x="534845" y="1942725"/>
            <a:ext cx="39323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>
                    <a:lumMod val="50000"/>
                  </a:schemeClr>
                </a:solidFill>
              </a:rPr>
              <a:t>TSToPlot</a:t>
            </a:r>
            <a:endParaRPr lang="it-IT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it-IT" dirty="0"/>
          </a:p>
          <a:p>
            <a:r>
              <a:rPr lang="it-IT" dirty="0"/>
              <a:t>Trasforma un batch di serie temporali in una immagine creando un grafico </a:t>
            </a:r>
            <a:r>
              <a:rPr lang="it-IT" dirty="0" err="1"/>
              <a:t>matplotlib</a:t>
            </a:r>
            <a:r>
              <a:rPr lang="it-IT" dirty="0"/>
              <a:t>. Il metodo "plot" prende in input una sequenza di valori che rappresentano i punti della serie temporale e li disegna su un grafico utilizzando una linea continua. In questo modo, è possibile visualizzare come i valori della serie temporale cambiano nel tempo.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1203CA-3766-DCAB-152D-9D3475FF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61" y="2510417"/>
            <a:ext cx="2767658" cy="2849060"/>
          </a:xfrm>
          <a:prstGeom prst="rect">
            <a:avLst/>
          </a:prstGeom>
          <a:effectLst>
            <a:outerShdw blurRad="444500" dist="50800" dir="5400000" algn="ctr" rotWithShape="0">
              <a:srgbClr val="FF0000"/>
            </a:outerShdw>
          </a:effectLst>
        </p:spPr>
      </p:pic>
      <p:pic>
        <p:nvPicPr>
          <p:cNvPr id="3" name="Immagine 2" descr="Immagine che contiene scuro, sfocatura, cielo notturno&#10;&#10;Descrizione generata automaticamente">
            <a:extLst>
              <a:ext uri="{FF2B5EF4-FFF2-40B4-BE49-F238E27FC236}">
                <a16:creationId xmlns:a16="http://schemas.microsoft.com/office/drawing/2014/main" id="{F8B1283E-57C0-CE1A-0E50-EF0E24A5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27" y="3087128"/>
            <a:ext cx="1533339" cy="15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6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66F56F-B1F5-7549-CF7F-942BB486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25" y="97229"/>
            <a:ext cx="10902887" cy="153678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5400"/>
              <a:t>Come avvengono le trasformazioni del segnale in immagine</a:t>
            </a:r>
            <a:endParaRPr lang="it-IT" sz="5400" dirty="0"/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B1CC9E-F62C-7EAB-C282-65364937A496}"/>
              </a:ext>
            </a:extLst>
          </p:cNvPr>
          <p:cNvSpPr txBox="1"/>
          <p:nvPr/>
        </p:nvSpPr>
        <p:spPr>
          <a:xfrm>
            <a:off x="256866" y="1650109"/>
            <a:ext cx="71175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accent6"/>
                </a:solidFill>
              </a:rPr>
              <a:t>TSToMat</a:t>
            </a:r>
          </a:p>
          <a:p>
            <a:endParaRPr lang="it-IT"/>
          </a:p>
          <a:p>
            <a:r>
              <a:rPr lang="it-IT"/>
              <a:t>-Trasforma un batch di serie temporali in immagini creando una matrice matplotlib.</a:t>
            </a:r>
          </a:p>
          <a:p>
            <a:endParaRPr lang="it-IT"/>
          </a:p>
          <a:p>
            <a:r>
              <a:rPr lang="it-IT"/>
              <a:t>-I dati di input devono essere normalizzati con un intervallo (-1, 1)</a:t>
            </a:r>
          </a:p>
          <a:p>
            <a:endParaRPr lang="it-IT"/>
          </a:p>
          <a:p>
            <a:r>
              <a:rPr lang="it-IT"/>
              <a:t>-Il primo passo è trasformare la serie temporale in una matrice di valori. </a:t>
            </a:r>
          </a:p>
          <a:p>
            <a:endParaRPr lang="it-IT"/>
          </a:p>
          <a:p>
            <a:r>
              <a:rPr lang="it-IT"/>
              <a:t>-Consiste nell’assegnare un colore in corrispondenza di un determinato valore assunto, e in base ai valori assunti assegnare il colore corrispondente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4ADA28-2867-7C66-6F28-F7789E39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97" y="1135166"/>
            <a:ext cx="3348917" cy="3047211"/>
          </a:xfrm>
          <a:prstGeom prst="rect">
            <a:avLst/>
          </a:prstGeom>
          <a:effectLst>
            <a:outerShdw blurRad="736600" dist="50800" dir="5400000" algn="ctr" rotWithShape="0">
              <a:schemeClr val="accent6"/>
            </a:outerShdw>
          </a:effectLst>
        </p:spPr>
      </p:pic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4BA5539-F275-E792-B6C2-9E69425E8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r="68118"/>
          <a:stretch/>
        </p:blipFill>
        <p:spPr>
          <a:xfrm>
            <a:off x="8542454" y="4557493"/>
            <a:ext cx="2029324" cy="19253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11CA431-8756-C9B6-9F2E-5E857DDBF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56" y="4826422"/>
            <a:ext cx="2059414" cy="20594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38EC64-5CF0-81D7-261B-0885DF322883}"/>
              </a:ext>
            </a:extLst>
          </p:cNvPr>
          <p:cNvSpPr txBox="1"/>
          <p:nvPr/>
        </p:nvSpPr>
        <p:spPr>
          <a:xfrm>
            <a:off x="3630969" y="5297665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0.7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A3DA9E-8D0A-C90B-592A-501B4DC8C4A7}"/>
              </a:ext>
            </a:extLst>
          </p:cNvPr>
          <p:cNvSpPr txBox="1"/>
          <p:nvPr/>
        </p:nvSpPr>
        <p:spPr>
          <a:xfrm>
            <a:off x="4560654" y="6113550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0.1</a:t>
            </a:r>
            <a:r>
              <a:rPr lang="it-IT" dirty="0"/>
              <a:t>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AA39BB6-4ABA-517E-5F7C-61AA036A3773}"/>
              </a:ext>
            </a:extLst>
          </p:cNvPr>
          <p:cNvSpPr txBox="1"/>
          <p:nvPr/>
        </p:nvSpPr>
        <p:spPr>
          <a:xfrm>
            <a:off x="4998676" y="5514082"/>
            <a:ext cx="55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0.9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66F56F-B1F5-7549-CF7F-942BB486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25" y="97229"/>
            <a:ext cx="10902887" cy="153678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5400" dirty="0"/>
              <a:t>Come avvengono le trasformazioni del segnale in immagine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B1CC9E-F62C-7EAB-C282-65364937A496}"/>
              </a:ext>
            </a:extLst>
          </p:cNvPr>
          <p:cNvSpPr txBox="1"/>
          <p:nvPr/>
        </p:nvSpPr>
        <p:spPr>
          <a:xfrm>
            <a:off x="256866" y="1638946"/>
            <a:ext cx="68349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TSToGADF</a:t>
            </a:r>
            <a:endParaRPr lang="it-IT" b="1" dirty="0">
              <a:solidFill>
                <a:schemeClr val="accent6"/>
              </a:solidFill>
            </a:endParaRPr>
          </a:p>
          <a:p>
            <a:endParaRPr lang="it-IT" dirty="0"/>
          </a:p>
          <a:p>
            <a:r>
              <a:rPr lang="it-IT" dirty="0"/>
              <a:t>-Trasforma un batch di serie temporali in una immagine applicando </a:t>
            </a:r>
            <a:r>
              <a:rPr lang="it-IT" dirty="0" err="1"/>
              <a:t>Gramian</a:t>
            </a:r>
            <a:r>
              <a:rPr lang="it-IT" dirty="0"/>
              <a:t> </a:t>
            </a:r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Field. </a:t>
            </a:r>
          </a:p>
          <a:p>
            <a:endParaRPr lang="it-IT" dirty="0"/>
          </a:p>
          <a:p>
            <a:r>
              <a:rPr lang="it-IT" dirty="0"/>
              <a:t>-Richiede che l'input sia stato preventivamente normalizzato tra -1 e 1.</a:t>
            </a:r>
          </a:p>
          <a:p>
            <a:endParaRPr lang="it-IT" dirty="0"/>
          </a:p>
          <a:p>
            <a:r>
              <a:rPr lang="it-IT" dirty="0"/>
              <a:t>-In particolare, la trasformazione GADF utilizza una finestra mobile che scorre lungo la serie temporale e calcola l'angolo(angolo = </a:t>
            </a:r>
            <a:r>
              <a:rPr lang="it-IT" dirty="0" err="1"/>
              <a:t>arccos</a:t>
            </a:r>
            <a:r>
              <a:rPr lang="it-IT" dirty="0"/>
              <a:t>(v1 * v2 / (||v1|| * ||v2||))) tra ogni coppia di vettori all'interno della finestra. </a:t>
            </a:r>
          </a:p>
          <a:p>
            <a:endParaRPr lang="it-IT" dirty="0"/>
          </a:p>
          <a:p>
            <a:r>
              <a:rPr lang="it-IT" dirty="0"/>
              <a:t>-Questi angoli vengono poi sottratti l'uno dall'altro e il risultato viene utilizzato per assegnare un valore al pixel corrispondente sull'immagine.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4BA34E-C2C1-5E38-2D8B-5253FA5A7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37" y="1125982"/>
            <a:ext cx="2922392" cy="3120519"/>
          </a:xfrm>
          <a:prstGeom prst="rect">
            <a:avLst/>
          </a:prstGeom>
          <a:effectLst>
            <a:outerShdw blurRad="736600" dist="50800" dir="5400000" algn="ctr" rotWithShape="0">
              <a:srgbClr val="7030A0"/>
            </a:outerShdw>
          </a:effectLst>
        </p:spPr>
      </p:pic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987C8FD-60B1-6B7C-8AF2-74C11E262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t="-378645" r="-19472" b="378645"/>
          <a:stretch/>
        </p:blipFill>
        <p:spPr>
          <a:xfrm>
            <a:off x="7591670" y="965746"/>
            <a:ext cx="4218739" cy="1327575"/>
          </a:xfrm>
          <a:prstGeom prst="rect">
            <a:avLst/>
          </a:prstGeom>
        </p:spPr>
      </p:pic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C863D88-82DB-874A-7CB4-D5C0A872B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r="68118"/>
          <a:stretch/>
        </p:blipFill>
        <p:spPr>
          <a:xfrm>
            <a:off x="8117279" y="4303355"/>
            <a:ext cx="2590070" cy="245741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CC64E296-4F3C-01A5-2FBC-7E231C99F8D5}"/>
              </a:ext>
            </a:extLst>
          </p:cNvPr>
          <p:cNvSpPr/>
          <p:nvPr/>
        </p:nvSpPr>
        <p:spPr>
          <a:xfrm>
            <a:off x="8396868" y="4664250"/>
            <a:ext cx="262824" cy="2463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28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66F56F-B1F5-7549-CF7F-942BB486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25" y="97229"/>
            <a:ext cx="10902887" cy="153678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5400"/>
              <a:t>Come avvengono le trasformazioni del segnale in immagine</a:t>
            </a:r>
            <a:endParaRPr lang="it-IT" sz="5400" dirty="0"/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B1CC9E-F62C-7EAB-C282-65364937A496}"/>
              </a:ext>
            </a:extLst>
          </p:cNvPr>
          <p:cNvSpPr txBox="1"/>
          <p:nvPr/>
        </p:nvSpPr>
        <p:spPr>
          <a:xfrm>
            <a:off x="200582" y="2269040"/>
            <a:ext cx="75215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TSToGASF</a:t>
            </a:r>
            <a:endParaRPr lang="it-IT" b="1" dirty="0">
              <a:solidFill>
                <a:schemeClr val="accent6"/>
              </a:solidFill>
            </a:endParaRPr>
          </a:p>
          <a:p>
            <a:endParaRPr lang="it-IT" dirty="0"/>
          </a:p>
          <a:p>
            <a:r>
              <a:rPr lang="it-IT" dirty="0"/>
              <a:t>-Trasforma un batch di serie temporali in una immagine </a:t>
            </a:r>
            <a:r>
              <a:rPr lang="it-IT" dirty="0" err="1"/>
              <a:t>TSImage</a:t>
            </a:r>
            <a:r>
              <a:rPr lang="it-IT" dirty="0"/>
              <a:t>, applicando il campo di sommatoria angolare di </a:t>
            </a:r>
            <a:r>
              <a:rPr lang="it-IT" dirty="0" err="1"/>
              <a:t>Gramian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-Simile alla trasformazione precedente solo che il </a:t>
            </a:r>
            <a:r>
              <a:rPr lang="it-IT" dirty="0" err="1"/>
              <a:t>Gramian</a:t>
            </a:r>
            <a:r>
              <a:rPr lang="it-IT" dirty="0"/>
              <a:t> </a:t>
            </a:r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Summation</a:t>
            </a:r>
            <a:r>
              <a:rPr lang="it-IT" dirty="0"/>
              <a:t> Field (GASF), calcola la differenza angolare tra coppie di vettori nella serie temporale e poi fa la somma degli angoli. 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-Richiede che l'input sia stato preventivamente normalizzato tra -1 e 1.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57423B-7C8F-26ED-6675-0C53BE81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00" y="1018068"/>
            <a:ext cx="3265442" cy="3334919"/>
          </a:xfrm>
          <a:prstGeom prst="rect">
            <a:avLst/>
          </a:prstGeom>
          <a:effectLst>
            <a:outerShdw blurRad="673100" dist="50800" dir="5400000" algn="ctr" rotWithShape="0">
              <a:schemeClr val="accent6"/>
            </a:outerShdw>
          </a:effectLst>
        </p:spPr>
      </p:pic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DE2C98C-98F3-A2AC-9FD5-468AFEBE7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r="68118"/>
          <a:stretch/>
        </p:blipFill>
        <p:spPr>
          <a:xfrm>
            <a:off x="8458297" y="4383644"/>
            <a:ext cx="2590070" cy="245741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171B23B-1FEB-BD1C-2176-6051CC262EEC}"/>
              </a:ext>
            </a:extLst>
          </p:cNvPr>
          <p:cNvSpPr/>
          <p:nvPr/>
        </p:nvSpPr>
        <p:spPr>
          <a:xfrm>
            <a:off x="8778776" y="4745825"/>
            <a:ext cx="262824" cy="2463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08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66F56F-B1F5-7549-CF7F-942BB486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25" y="97229"/>
            <a:ext cx="10902887" cy="153678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5400" dirty="0"/>
              <a:t>Come avvengono le trasformazioni del segnale in immagine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B1CC9E-F62C-7EAB-C282-65364937A496}"/>
              </a:ext>
            </a:extLst>
          </p:cNvPr>
          <p:cNvSpPr txBox="1"/>
          <p:nvPr/>
        </p:nvSpPr>
        <p:spPr>
          <a:xfrm>
            <a:off x="249709" y="1451619"/>
            <a:ext cx="121889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TSToMTF</a:t>
            </a:r>
            <a:endParaRPr lang="it-IT" dirty="0"/>
          </a:p>
          <a:p>
            <a:r>
              <a:rPr lang="it-IT" dirty="0"/>
              <a:t>Trasforma un batch di serie temporali in una immagine applicando Markov </a:t>
            </a:r>
            <a:r>
              <a:rPr lang="it-IT" dirty="0" err="1"/>
              <a:t>Transition</a:t>
            </a:r>
            <a:r>
              <a:rPr lang="it-IT" dirty="0"/>
              <a:t> Field. </a:t>
            </a:r>
          </a:p>
          <a:p>
            <a:r>
              <a:rPr lang="it-IT" dirty="0"/>
              <a:t>-Questo metodo calcola la matrice di transizione di Markov per la serie temporale. </a:t>
            </a:r>
          </a:p>
          <a:p>
            <a:endParaRPr lang="it-IT" dirty="0"/>
          </a:p>
          <a:p>
            <a:r>
              <a:rPr lang="it-IT" dirty="0"/>
              <a:t>-La matrice di transizione di Markov è una matrice quadrata che rappresenta le probabilità di transizione tra gli stati di un sistema.</a:t>
            </a:r>
          </a:p>
          <a:p>
            <a:endParaRPr lang="it-IT" dirty="0"/>
          </a:p>
          <a:p>
            <a:r>
              <a:rPr lang="it-IT" dirty="0"/>
              <a:t>-La cella (i, j) della matrice contiene il valore della probabilità che il sistema passi dallo stato i allo stato j in un certo intervallo di tempo.</a:t>
            </a:r>
          </a:p>
          <a:p>
            <a:endParaRPr lang="it-IT" dirty="0"/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9EE2075-4922-E33A-C0AC-379D44299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74" y="4105704"/>
            <a:ext cx="7103981" cy="2235518"/>
          </a:xfrm>
          <a:prstGeom prst="rect">
            <a:avLst/>
          </a:prstGeom>
        </p:spPr>
      </p:pic>
      <p:pic>
        <p:nvPicPr>
          <p:cNvPr id="39" name="Immagine 38" descr="Immagine che contiene testo, silhouette, screenshot&#10;&#10;Descrizione generata automaticamente">
            <a:extLst>
              <a:ext uri="{FF2B5EF4-FFF2-40B4-BE49-F238E27FC236}">
                <a16:creationId xmlns:a16="http://schemas.microsoft.com/office/drawing/2014/main" id="{20793B54-237B-76BB-725C-6A0F4039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73" y="4140906"/>
            <a:ext cx="1834327" cy="19057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F6CC453C-5A84-2BC7-3B51-9ABB0A8B01C1}"/>
                  </a:ext>
                </a:extLst>
              </p14:cNvPr>
              <p14:cNvContentPartPr/>
              <p14:nvPr/>
            </p14:nvContentPartPr>
            <p14:xfrm>
              <a:off x="5227388" y="4780064"/>
              <a:ext cx="167040" cy="36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F6CC453C-5A84-2BC7-3B51-9ABB0A8B01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748" y="4672424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77C15B6-9601-7A0D-337D-37492A23C803}"/>
                  </a:ext>
                </a:extLst>
              </p14:cNvPr>
              <p14:cNvContentPartPr/>
              <p14:nvPr/>
            </p14:nvContentPartPr>
            <p14:xfrm>
              <a:off x="5734628" y="4770344"/>
              <a:ext cx="168840" cy="183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77C15B6-9601-7A0D-337D-37492A23C8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0628" y="4662344"/>
                <a:ext cx="276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71D7B26-232B-B443-6F98-F5929DE5A1A0}"/>
                  </a:ext>
                </a:extLst>
              </p14:cNvPr>
              <p14:cNvContentPartPr/>
              <p14:nvPr/>
            </p14:nvContentPartPr>
            <p14:xfrm>
              <a:off x="5197868" y="5008664"/>
              <a:ext cx="198720" cy="2880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71D7B26-232B-B443-6F98-F5929DE5A1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4228" y="4901024"/>
                <a:ext cx="3063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5A1515B8-6541-224D-6680-8046F00D9D52}"/>
                  </a:ext>
                </a:extLst>
              </p14:cNvPr>
              <p14:cNvContentPartPr/>
              <p14:nvPr/>
            </p14:nvContentPartPr>
            <p14:xfrm>
              <a:off x="5684948" y="4988864"/>
              <a:ext cx="247680" cy="4032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5A1515B8-6541-224D-6680-8046F00D9D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0948" y="4881224"/>
                <a:ext cx="3553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A94DAE68-B99A-EE31-22B6-D2EAF871ADD4}"/>
                  </a:ext>
                </a:extLst>
              </p14:cNvPr>
              <p14:cNvContentPartPr/>
              <p14:nvPr/>
            </p14:nvContentPartPr>
            <p14:xfrm>
              <a:off x="6460028" y="5008304"/>
              <a:ext cx="311760" cy="31320"/>
            </p14:xfrm>
          </p:contentPart>
        </mc:Choice>
        <mc:Fallback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A94DAE68-B99A-EE31-22B6-D2EAF871AD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6388" y="4900304"/>
                <a:ext cx="419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837F17CC-F907-181B-04D4-FCC627B82D1F}"/>
                  </a:ext>
                </a:extLst>
              </p14:cNvPr>
              <p14:cNvContentPartPr/>
              <p14:nvPr/>
            </p14:nvContentPartPr>
            <p14:xfrm>
              <a:off x="6430148" y="4790144"/>
              <a:ext cx="258480" cy="10440"/>
            </p14:xfrm>
          </p:contentPart>
        </mc:Choice>
        <mc:Fallback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837F17CC-F907-181B-04D4-FCC627B82D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76148" y="4682504"/>
                <a:ext cx="3661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5F609180-413C-B2B3-1EA5-F442BB54164B}"/>
                  </a:ext>
                </a:extLst>
              </p14:cNvPr>
              <p14:cNvContentPartPr/>
              <p14:nvPr/>
            </p14:nvContentPartPr>
            <p14:xfrm>
              <a:off x="5694668" y="4690784"/>
              <a:ext cx="255960" cy="62280"/>
            </p14:xfrm>
          </p:contentPart>
        </mc:Choice>
        <mc:Fallback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5F609180-413C-B2B3-1EA5-F442BB5416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1028" y="4583144"/>
                <a:ext cx="3636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94C288B9-F8D2-925C-7B8A-D53919219F4B}"/>
                  </a:ext>
                </a:extLst>
              </p14:cNvPr>
              <p14:cNvContentPartPr/>
              <p14:nvPr/>
            </p14:nvContentPartPr>
            <p14:xfrm>
              <a:off x="5128388" y="4760264"/>
              <a:ext cx="260280" cy="45360"/>
            </p14:xfrm>
          </p:contentPart>
        </mc:Choice>
        <mc:Fallback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94C288B9-F8D2-925C-7B8A-D53919219F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74748" y="4652624"/>
                <a:ext cx="3679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8401A424-EB48-3832-479E-80C1DF63463C}"/>
                  </a:ext>
                </a:extLst>
              </p14:cNvPr>
              <p14:cNvContentPartPr/>
              <p14:nvPr/>
            </p14:nvContentPartPr>
            <p14:xfrm>
              <a:off x="6329708" y="5403944"/>
              <a:ext cx="479880" cy="233280"/>
            </p14:xfrm>
          </p:contentPart>
        </mc:Choice>
        <mc:Fallback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8401A424-EB48-3832-479E-80C1DF6346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20708" y="5395304"/>
                <a:ext cx="4975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FFA7318E-920D-D4A0-9795-F6DADF2C34F2}"/>
                  </a:ext>
                </a:extLst>
              </p14:cNvPr>
              <p14:cNvContentPartPr/>
              <p14:nvPr/>
            </p14:nvContentPartPr>
            <p14:xfrm>
              <a:off x="5568527" y="5353904"/>
              <a:ext cx="467640" cy="314280"/>
            </p14:xfrm>
          </p:contentPart>
        </mc:Choice>
        <mc:Fallback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FFA7318E-920D-D4A0-9795-F6DADF2C34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9887" y="5345264"/>
                <a:ext cx="4852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02D2C524-34B1-2D7A-BE87-C7C2BD58447A}"/>
                  </a:ext>
                </a:extLst>
              </p14:cNvPr>
              <p14:cNvContentPartPr/>
              <p14:nvPr/>
            </p14:nvContentPartPr>
            <p14:xfrm>
              <a:off x="5036447" y="5323304"/>
              <a:ext cx="569160" cy="272520"/>
            </p14:xfrm>
          </p:contentPart>
        </mc:Choice>
        <mc:Fallback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02D2C524-34B1-2D7A-BE87-C7C2BD58447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7447" y="5314304"/>
                <a:ext cx="586800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68" name="Immagine 67">
            <a:extLst>
              <a:ext uri="{FF2B5EF4-FFF2-40B4-BE49-F238E27FC236}">
                <a16:creationId xmlns:a16="http://schemas.microsoft.com/office/drawing/2014/main" id="{D9E5AD92-8444-12FE-9C9C-3D65EE5215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8" y="4367889"/>
            <a:ext cx="1782921" cy="178292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3006B44-DF84-EF8F-C8D1-B79820C2FF34}"/>
              </a:ext>
            </a:extLst>
          </p:cNvPr>
          <p:cNvSpPr txBox="1"/>
          <p:nvPr/>
        </p:nvSpPr>
        <p:spPr>
          <a:xfrm>
            <a:off x="611173" y="4790564"/>
            <a:ext cx="9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i=0.7</a:t>
            </a:r>
            <a:r>
              <a:rPr lang="it-IT" dirty="0"/>
              <a:t> 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1EEB5E5-C35A-49C0-BCD4-9914A200905F}"/>
              </a:ext>
            </a:extLst>
          </p:cNvPr>
          <p:cNvSpPr txBox="1"/>
          <p:nvPr/>
        </p:nvSpPr>
        <p:spPr>
          <a:xfrm>
            <a:off x="1711478" y="4958249"/>
            <a:ext cx="85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J=0.8</a:t>
            </a:r>
            <a:r>
              <a:rPr lang="it-IT" dirty="0"/>
              <a:t> </a:t>
            </a:r>
          </a:p>
        </p:txBody>
      </p: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A773FEE0-4F99-B74B-A2E4-39E7244F6CA0}"/>
              </a:ext>
            </a:extLst>
          </p:cNvPr>
          <p:cNvCxnSpPr/>
          <p:nvPr/>
        </p:nvCxnSpPr>
        <p:spPr>
          <a:xfrm flipV="1">
            <a:off x="1039031" y="5159896"/>
            <a:ext cx="316868" cy="635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6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66F56F-B1F5-7549-CF7F-942BB486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25" y="97229"/>
            <a:ext cx="10902887" cy="153678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5400" dirty="0"/>
              <a:t>Come avvengono le trasformazioni del segnale in immagine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B1CC9E-F62C-7EAB-C282-65364937A496}"/>
              </a:ext>
            </a:extLst>
          </p:cNvPr>
          <p:cNvSpPr txBox="1"/>
          <p:nvPr/>
        </p:nvSpPr>
        <p:spPr>
          <a:xfrm>
            <a:off x="396679" y="1893888"/>
            <a:ext cx="639668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TSToRP</a:t>
            </a:r>
            <a:endParaRPr lang="it-IT" dirty="0"/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Trasforma un batch di serie temporali in una immagine applicando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Recurrence</a:t>
            </a:r>
            <a:r>
              <a:rPr lang="it-IT" b="0" i="0" dirty="0">
                <a:effectLst/>
                <a:latin typeface="Arial" panose="020B0604020202020204" pitchFamily="34" charset="0"/>
              </a:rPr>
              <a:t> Plot.</a:t>
            </a:r>
          </a:p>
          <a:p>
            <a:endParaRPr lang="it-IT" b="0" i="0" dirty="0"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-Richiede che l’input sia precedentemente normalizzato tra -1 e 1.</a:t>
            </a:r>
            <a:br>
              <a:rPr lang="it-IT" dirty="0"/>
            </a:br>
            <a:r>
              <a:rPr lang="it-IT" dirty="0"/>
              <a:t>-</a:t>
            </a:r>
            <a:r>
              <a:rPr lang="it-IT" b="0" i="0" dirty="0">
                <a:effectLst/>
                <a:latin typeface="Arial" panose="020B0604020202020204" pitchFamily="34" charset="0"/>
              </a:rPr>
              <a:t>Il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recurrent</a:t>
            </a:r>
            <a:r>
              <a:rPr lang="it-IT" b="0" i="0" dirty="0">
                <a:effectLst/>
                <a:latin typeface="Arial" panose="020B0604020202020204" pitchFamily="34" charset="0"/>
              </a:rPr>
              <a:t> plot genera un’immagine che rappresenta le distanze tra le traiettorie. </a:t>
            </a:r>
          </a:p>
          <a:p>
            <a:endParaRPr lang="it-IT" dirty="0"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-Le traiettorie vengono estratte dalla rappresentazione basata sul segnale, quindi va a calcolare la distanza tra ogni coppia di punti della serie temporale. </a:t>
            </a:r>
          </a:p>
          <a:p>
            <a:endParaRPr lang="it-IT" b="0" i="0" dirty="0">
              <a:effectLst/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-Se la distanza tra due punti è inferiore al parametro di soglia(scelto), assegna il valore 1(colore blu scuro) alla cella corrispondente dell’immagine. Altrimenti, assegnare il valore 0(blu chiaro) e varianti del blu per colori intermedi.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2326E8-FC1C-2460-76A2-20343F7C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87" y="920884"/>
            <a:ext cx="3058943" cy="3397323"/>
          </a:xfrm>
          <a:prstGeom prst="rect">
            <a:avLst/>
          </a:prstGeom>
        </p:spPr>
      </p:pic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DD1854-E065-B921-5B37-192B3EC99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5" b="4892"/>
          <a:stretch/>
        </p:blipFill>
        <p:spPr>
          <a:xfrm>
            <a:off x="7421855" y="4486597"/>
            <a:ext cx="2445366" cy="226059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67031AE-DF3C-C293-16DB-B0F1174B911E}"/>
              </a:ext>
            </a:extLst>
          </p:cNvPr>
          <p:cNvCxnSpPr/>
          <p:nvPr/>
        </p:nvCxnSpPr>
        <p:spPr>
          <a:xfrm>
            <a:off x="3148665" y="5460561"/>
            <a:ext cx="666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568790E2-E854-4A59-D57E-C46C7FFCB68A}"/>
              </a:ext>
            </a:extLst>
          </p:cNvPr>
          <p:cNvCxnSpPr/>
          <p:nvPr/>
        </p:nvCxnSpPr>
        <p:spPr>
          <a:xfrm>
            <a:off x="7875158" y="5059299"/>
            <a:ext cx="874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4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4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4E084C7-AC2F-C38B-FFB7-1A8CA0F4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297" y="356713"/>
            <a:ext cx="8132458" cy="1652953"/>
          </a:xfrm>
        </p:spPr>
        <p:txBody>
          <a:bodyPr anchor="b">
            <a:normAutofit/>
          </a:bodyPr>
          <a:lstStyle/>
          <a:p>
            <a:pPr algn="ctr"/>
            <a:r>
              <a:rPr lang="it-IT" sz="6000" dirty="0">
                <a:solidFill>
                  <a:srgbClr val="FFC000"/>
                </a:solidFill>
                <a:latin typeface="+mn-lt"/>
              </a:rPr>
              <a:t>SARS-CoV-2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261B3F-38B3-E032-6BF3-D948D3F6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439" y="2712815"/>
            <a:ext cx="7950166" cy="6860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800" b="1" dirty="0"/>
              <a:t>Come sappiamo, negli ultimi anni abbiamo dovuto far fronte al virus SARS cov-2, che, durante la sua diffusione, ha comportato molti decessi.</a:t>
            </a:r>
          </a:p>
          <a:p>
            <a:pPr marL="0" indent="0">
              <a:buNone/>
            </a:pPr>
            <a:endParaRPr lang="it-IT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B17187-F384-D96A-7091-167B95D7F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0" y="4036440"/>
            <a:ext cx="830958" cy="8309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58C8DA-692D-8308-F7E1-60B99835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164" y="3757103"/>
            <a:ext cx="1159459" cy="11594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CD2A860-669C-F7C0-6857-01440EBC8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74" y="2609850"/>
            <a:ext cx="855520" cy="85552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877173B-AB45-1B56-9B34-706EBFB7B99F}"/>
              </a:ext>
            </a:extLst>
          </p:cNvPr>
          <p:cNvSpPr txBox="1">
            <a:spLocks/>
          </p:cNvSpPr>
          <p:nvPr/>
        </p:nvSpPr>
        <p:spPr>
          <a:xfrm>
            <a:off x="1547413" y="4087499"/>
            <a:ext cx="7950166" cy="68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it-IT" sz="1800" b="1" dirty="0">
                <a:solidFill>
                  <a:schemeClr val="accent5">
                    <a:lumMod val="75000"/>
                  </a:schemeClr>
                </a:solidFill>
              </a:rPr>
              <a:t>Grazie alla medicina moderna e l'urgenza di intervenire al più presto, si è riusciti a proporre subito soluzioni efficienti. Subito dopo le prime somministrazioni di vaccino alla popolazione sono emerse presenze di varianti derivanti da tale virus.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81894EE-553E-EC07-A564-08DDDD9552BE}"/>
              </a:ext>
            </a:extLst>
          </p:cNvPr>
          <p:cNvSpPr txBox="1">
            <a:spLocks/>
          </p:cNvSpPr>
          <p:nvPr/>
        </p:nvSpPr>
        <p:spPr>
          <a:xfrm>
            <a:off x="2453483" y="5130766"/>
            <a:ext cx="7950166" cy="68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it-IT" sz="1800" b="1" dirty="0">
                <a:solidFill>
                  <a:schemeClr val="accent5">
                    <a:lumMod val="75000"/>
                  </a:schemeClr>
                </a:solidFill>
              </a:rPr>
              <a:t>Tra le varie regioni del genoma del SARS CoV-2 vi è quella a punta che ha una struttura simile a una corona, per questo prende in nome di Corona Virus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3B22F9F7-0FB0-A420-B26D-1E231993B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0" r="44907" b="18509"/>
          <a:stretch/>
        </p:blipFill>
        <p:spPr>
          <a:xfrm>
            <a:off x="5942418" y="5684557"/>
            <a:ext cx="638779" cy="6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385642-B76C-4367-B664-7C04C61FB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999"/>
            <a:ext cx="9144000" cy="1852613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Modelli usati per addestrare i segnali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19B9D0-F7BD-2642-AB49-D2E1E7B8A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677318"/>
            <a:ext cx="7200900" cy="2223296"/>
          </a:xfrm>
        </p:spPr>
        <p:txBody>
          <a:bodyPr>
            <a:normAutofit/>
          </a:bodyPr>
          <a:lstStyle/>
          <a:p>
            <a:pPr algn="l"/>
            <a:r>
              <a:rPr lang="it-IT" dirty="0"/>
              <a:t>I modelli utilizzati sono due </a:t>
            </a:r>
          </a:p>
          <a:p>
            <a:pPr marL="457200" indent="-457200" algn="l">
              <a:buAutoNum type="arabicParenR"/>
            </a:pPr>
            <a:r>
              <a:rPr lang="it-IT" dirty="0" err="1"/>
              <a:t>Inception</a:t>
            </a:r>
            <a:r>
              <a:rPr lang="it-IT" dirty="0"/>
              <a:t> Time </a:t>
            </a:r>
          </a:p>
          <a:p>
            <a:pPr marL="457200" indent="-457200" algn="l">
              <a:buAutoNum type="arabicParenR"/>
            </a:pPr>
            <a:r>
              <a:rPr lang="it-IT" dirty="0"/>
              <a:t>ResNet34</a:t>
            </a:r>
          </a:p>
          <a:p>
            <a:pPr algn="l"/>
            <a:r>
              <a:rPr lang="it-IT" dirty="0"/>
              <a:t>Entrambi modelli </a:t>
            </a:r>
            <a:r>
              <a:rPr lang="it-IT" dirty="0" err="1"/>
              <a:t>pre</a:t>
            </a:r>
            <a:r>
              <a:rPr lang="it-IT" dirty="0"/>
              <a:t>-addestrati.</a:t>
            </a:r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B57243E0-0662-773D-1BF1-A1322ADB9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" t="58590"/>
          <a:stretch/>
        </p:blipFill>
        <p:spPr>
          <a:xfrm>
            <a:off x="5535561" y="3014737"/>
            <a:ext cx="6187351" cy="1548458"/>
          </a:xfrm>
          <a:prstGeom prst="rect">
            <a:avLst/>
          </a:prstGeom>
          <a:effectLst>
            <a:outerShdw blurRad="596900" dir="16620000" sx="102000" sy="102000" algn="ctr" rotWithShape="0">
              <a:schemeClr val="accent2">
                <a:alpha val="72000"/>
              </a:scheme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F56CCDA-0241-0A0D-14D9-F181A5C4F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1" y="189551"/>
            <a:ext cx="2543854" cy="25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385642-B76C-4367-B664-7C04C61FB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999"/>
            <a:ext cx="5619750" cy="2057401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Modelli usati per addestrare i segnali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19B9D0-F7BD-2642-AB49-D2E1E7B8A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19" y="2363568"/>
            <a:ext cx="6076950" cy="462651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it-IT" dirty="0" err="1"/>
              <a:t>Inception</a:t>
            </a:r>
            <a:r>
              <a:rPr lang="it-IT" dirty="0"/>
              <a:t> Time:</a:t>
            </a:r>
          </a:p>
          <a:p>
            <a:pPr algn="l"/>
            <a:r>
              <a:rPr lang="it-IT" dirty="0"/>
              <a:t>-</a:t>
            </a:r>
            <a:r>
              <a:rPr lang="it-IT" dirty="0" err="1"/>
              <a:t>Inception</a:t>
            </a:r>
            <a:r>
              <a:rPr lang="it-IT" dirty="0"/>
              <a:t> time è un approccio basato su una architettura che applica convoluzioni con filtri di diverse lunghezze e i vari livelli </a:t>
            </a:r>
            <a:r>
              <a:rPr lang="it-IT" dirty="0" err="1"/>
              <a:t>convoluzionali</a:t>
            </a:r>
            <a:r>
              <a:rPr lang="it-IT" dirty="0"/>
              <a:t> e di max-pooling vengono sviluppati tutti contemporaneamente.</a:t>
            </a:r>
          </a:p>
          <a:p>
            <a:pPr algn="l"/>
            <a:r>
              <a:rPr lang="it-IT" dirty="0"/>
              <a:t>-Per tali reti ogni blocco è composto da moduli di avvio (</a:t>
            </a:r>
            <a:r>
              <a:rPr lang="it-IT" dirty="0" err="1"/>
              <a:t>inception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) piuttosto che da strati </a:t>
            </a:r>
            <a:r>
              <a:rPr lang="it-IT" dirty="0" err="1"/>
              <a:t>convoluzionali</a:t>
            </a:r>
            <a:r>
              <a:rPr lang="it-IT" dirty="0"/>
              <a:t> tradizionali.</a:t>
            </a:r>
          </a:p>
          <a:p>
            <a:pPr algn="l"/>
            <a:r>
              <a:rPr lang="it-IT" dirty="0"/>
              <a:t>Tuttavia l’esecuzione di questo modello, poiché comporta lo svolgimento di tutte le operazioni in contemporanea, ha un costo computazionale molto alto. </a:t>
            </a:r>
          </a:p>
          <a:p>
            <a:pPr algn="l"/>
            <a:r>
              <a:rPr lang="it-IT" dirty="0"/>
              <a:t>Per questo motivo il primo componente principale del modulo </a:t>
            </a:r>
            <a:r>
              <a:rPr lang="it-IT" dirty="0" err="1"/>
              <a:t>Inception</a:t>
            </a:r>
            <a:r>
              <a:rPr lang="it-IT" dirty="0"/>
              <a:t> è chiamato collo di bottiglia. Questo strato esegue un’operazione di scorrimento di m filtri di lunghezza 1 con un passo pari a 1, riducendo in modo significativo la </a:t>
            </a:r>
            <a:r>
              <a:rPr lang="it-IT" dirty="0" err="1"/>
              <a:t>dimensionalità</a:t>
            </a:r>
            <a:r>
              <a:rPr lang="it-IT" dirty="0"/>
              <a:t>.</a:t>
            </a:r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FBE2FC-CFEF-05E5-9476-F280E8DF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74" t="4163" r="32658" b="2410"/>
          <a:stretch/>
        </p:blipFill>
        <p:spPr>
          <a:xfrm>
            <a:off x="3133725" y="3945256"/>
            <a:ext cx="8858101" cy="27127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0C6400-0B59-7FE7-B1E2-D9E1F04E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22" y="0"/>
            <a:ext cx="2729228" cy="4088692"/>
          </a:xfrm>
          <a:prstGeom prst="rect">
            <a:avLst/>
          </a:prstGeom>
          <a:effectLst>
            <a:outerShdw blurRad="1270000" dist="50800" dir="5400000" algn="ctr" rotWithShape="0">
              <a:schemeClr val="accent1">
                <a:alpha val="88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85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385642-B76C-4367-B664-7C04C61FB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999"/>
            <a:ext cx="9144000" cy="1852613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Modelli usati per addestrare i segnali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19B9D0-F7BD-2642-AB49-D2E1E7B8A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35" y="2231488"/>
            <a:ext cx="6076950" cy="462651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it-IT" dirty="0"/>
              <a:t> </a:t>
            </a:r>
            <a:r>
              <a:rPr lang="it-IT" dirty="0" err="1"/>
              <a:t>ResNet</a:t>
            </a:r>
            <a:r>
              <a:rPr lang="it-IT" dirty="0"/>
              <a:t> </a:t>
            </a:r>
          </a:p>
          <a:p>
            <a:pPr marL="342900" indent="-342900" algn="l">
              <a:buFontTx/>
              <a:buChar char="-"/>
            </a:pPr>
            <a:r>
              <a:rPr lang="it-IT" dirty="0"/>
              <a:t>L’architettura di </a:t>
            </a:r>
            <a:r>
              <a:rPr lang="it-IT" dirty="0" err="1"/>
              <a:t>ResNet</a:t>
            </a:r>
            <a:r>
              <a:rPr lang="it-IT" dirty="0"/>
              <a:t> si basa sull’utilizzo di blocchi uno sotto l’altro.</a:t>
            </a:r>
          </a:p>
          <a:p>
            <a:pPr marL="342900" indent="-342900" algn="l">
              <a:buFontTx/>
              <a:buChar char="-"/>
            </a:pPr>
            <a:r>
              <a:rPr lang="it-IT" dirty="0"/>
              <a:t>A differenza di una rete neurale </a:t>
            </a:r>
            <a:r>
              <a:rPr lang="it-IT" dirty="0" err="1"/>
              <a:t>convoluzionale</a:t>
            </a:r>
            <a:r>
              <a:rPr lang="it-IT" dirty="0"/>
              <a:t> standard, dove all’aumentare della profondità della rete, la precisione si satura e quindi si degrada rapidamente, l’architettura nel </a:t>
            </a:r>
            <a:r>
              <a:rPr lang="it-IT" dirty="0" err="1"/>
              <a:t>ResNetper</a:t>
            </a:r>
            <a:r>
              <a:rPr lang="it-IT" dirty="0"/>
              <a:t> si basa su un blocco residuo. Un blocco residuo è una pila di livelli impostati in modo tale che l’output di un livello venga preso e aggiunto a un altro livello più in profondità nel blocco.</a:t>
            </a:r>
          </a:p>
          <a:p>
            <a:pPr marL="342900" indent="-342900" algn="l">
              <a:buFontTx/>
              <a:buChar char="-"/>
            </a:pPr>
            <a:r>
              <a:rPr lang="it-IT" dirty="0"/>
              <a:t>Questa connessione by-pass è nota come scorciatoia o skip-connection. Per la trasformazione Spike2Signal, usiamo uno </a:t>
            </a:r>
            <a:r>
              <a:rPr lang="it-IT" dirty="0" err="1"/>
              <a:t>stack</a:t>
            </a:r>
            <a:r>
              <a:rPr lang="it-IT" dirty="0"/>
              <a:t> di 3 moduli residui seguito da uno strato di pooling medio globale e uno strato </a:t>
            </a:r>
            <a:r>
              <a:rPr lang="it-IT" dirty="0" err="1"/>
              <a:t>softmax</a:t>
            </a:r>
            <a:r>
              <a:rPr lang="it-IT" dirty="0"/>
              <a:t>. Il numero di filtri e la dimensione del kernel per le convoluzioni sono altri due </a:t>
            </a:r>
            <a:r>
              <a:rPr lang="it-IT" dirty="0" err="1"/>
              <a:t>iperparametri</a:t>
            </a:r>
            <a:r>
              <a:rPr lang="it-IT" dirty="0"/>
              <a:t> critici. Seguendo il progetto </a:t>
            </a:r>
            <a:r>
              <a:rPr lang="it-IT" dirty="0" err="1"/>
              <a:t>ResNet</a:t>
            </a:r>
            <a:r>
              <a:rPr lang="it-IT" dirty="0"/>
              <a:t> per la classificazione delle serie temporali, il numero di filtri utilizzati è </a:t>
            </a:r>
            <a:r>
              <a:rPr lang="it-IT" dirty="0" err="1"/>
              <a:t>ki</a:t>
            </a:r>
            <a:r>
              <a:rPr lang="it-IT" dirty="0"/>
              <a:t> = 64, 128, 128. Usiamo i kernel di dimensione 8, 5, 3 per 3 moduli residui.</a:t>
            </a:r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78418D-519D-D301-7A40-0EE03818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7" y="326198"/>
            <a:ext cx="2539173" cy="6205603"/>
          </a:xfrm>
          <a:prstGeom prst="rect">
            <a:avLst/>
          </a:prstGeom>
          <a:effectLst>
            <a:outerShdw blurRad="1270000" dist="50800" dir="5400000" algn="ctr" rotWithShape="0">
              <a:srgbClr val="7030A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65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FB9AC3-6792-3E12-77A9-652EB38A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524" y="840615"/>
            <a:ext cx="10067925" cy="715962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ottenuti senza modificare </a:t>
            </a:r>
            <a:r>
              <a:rPr lang="it-IT" dirty="0" err="1"/>
              <a:t>cmap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F837622-30AE-B365-36DC-4AAEF8319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5" y="1442653"/>
            <a:ext cx="8771380" cy="25453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7FE8EF6-A213-E710-DC46-D2586FDAE879}"/>
              </a:ext>
            </a:extLst>
          </p:cNvPr>
          <p:cNvSpPr txBox="1"/>
          <p:nvPr/>
        </p:nvSpPr>
        <p:spPr>
          <a:xfrm>
            <a:off x="9491431" y="215479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TSToPlot</a:t>
            </a:r>
            <a:endParaRPr lang="it-IT" b="1" dirty="0">
              <a:solidFill>
                <a:schemeClr val="accent6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6C8CB8D-FBC6-BA02-E50C-B9D830A8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86" y="4142696"/>
            <a:ext cx="8987387" cy="250330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A1121C9-E030-EABE-8607-3419DB6CC34C}"/>
              </a:ext>
            </a:extLst>
          </p:cNvPr>
          <p:cNvSpPr txBox="1"/>
          <p:nvPr/>
        </p:nvSpPr>
        <p:spPr>
          <a:xfrm>
            <a:off x="340827" y="4589992"/>
            <a:ext cx="779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TSToGADF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AD9715-504B-5513-D1EA-E27F617CB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32" y="1890314"/>
            <a:ext cx="931913" cy="959322"/>
          </a:xfrm>
          <a:prstGeom prst="rect">
            <a:avLst/>
          </a:prstGeom>
          <a:effectLst>
            <a:outerShdw blurRad="444500" dist="50800" dir="5400000" algn="ctr" rotWithShape="0">
              <a:srgbClr val="FF0000"/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5919FA4-21DB-5002-56F8-05ECAC795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09" y="4987298"/>
            <a:ext cx="1075230" cy="1148127"/>
          </a:xfrm>
          <a:prstGeom prst="rect">
            <a:avLst/>
          </a:prstGeom>
          <a:effectLst>
            <a:outerShdw blurRad="736600" dist="50800" dir="5400000" algn="ctr" rotWithShape="0">
              <a:srgbClr val="7030A0"/>
            </a:outerShdw>
          </a:effectLst>
        </p:spPr>
      </p:pic>
    </p:spTree>
    <p:extLst>
      <p:ext uri="{BB962C8B-B14F-4D97-AF65-F5344CB8AC3E}">
        <p14:creationId xmlns:p14="http://schemas.microsoft.com/office/powerpoint/2010/main" val="260961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FB9AC3-6792-3E12-77A9-652EB38A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851" y="855049"/>
            <a:ext cx="10067925" cy="715962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ottenuti senza modificare </a:t>
            </a:r>
            <a:r>
              <a:rPr lang="it-IT" dirty="0" err="1"/>
              <a:t>cmap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7FE8EF6-A213-E710-DC46-D2586FDAE879}"/>
              </a:ext>
            </a:extLst>
          </p:cNvPr>
          <p:cNvSpPr txBox="1"/>
          <p:nvPr/>
        </p:nvSpPr>
        <p:spPr>
          <a:xfrm>
            <a:off x="9225960" y="2152485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TSToGASF</a:t>
            </a:r>
            <a:endParaRPr lang="it-IT" b="1" dirty="0">
              <a:solidFill>
                <a:schemeClr val="accent6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A1121C9-E030-EABE-8607-3419DB6CC34C}"/>
              </a:ext>
            </a:extLst>
          </p:cNvPr>
          <p:cNvSpPr txBox="1"/>
          <p:nvPr/>
        </p:nvSpPr>
        <p:spPr>
          <a:xfrm>
            <a:off x="649704" y="4422551"/>
            <a:ext cx="779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TSToMTF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545027-36B2-8B1C-67E5-8C2FAAE8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7" y="1387149"/>
            <a:ext cx="8750415" cy="25033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4F2E82-3D43-FF28-4279-3741D4587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32" y="3841955"/>
            <a:ext cx="8984565" cy="251687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69AA0C0-D436-4995-07AC-9CCA7F555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44" y="2565686"/>
            <a:ext cx="1052810" cy="1075210"/>
          </a:xfrm>
          <a:prstGeom prst="rect">
            <a:avLst/>
          </a:prstGeom>
          <a:effectLst>
            <a:outerShdw blurRad="673100" dist="50800" dir="5400000" algn="ctr" rotWithShape="0">
              <a:schemeClr val="accent6"/>
            </a:outerShdw>
          </a:effectLst>
        </p:spPr>
      </p:pic>
      <p:pic>
        <p:nvPicPr>
          <p:cNvPr id="4" name="Immagine 3" descr="Immagine che contiene testo, silhouette, screenshot&#10;&#10;Descrizione generata automaticamente">
            <a:extLst>
              <a:ext uri="{FF2B5EF4-FFF2-40B4-BE49-F238E27FC236}">
                <a16:creationId xmlns:a16="http://schemas.microsoft.com/office/drawing/2014/main" id="{43561698-96BF-6035-07E0-6D6301C58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5" y="4866046"/>
            <a:ext cx="1164250" cy="12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FB9AC3-6792-3E12-77A9-652EB38A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49" y="322263"/>
            <a:ext cx="10067925" cy="715962"/>
          </a:xfrm>
        </p:spPr>
        <p:txBody>
          <a:bodyPr>
            <a:normAutofit fontScale="90000"/>
          </a:bodyPr>
          <a:lstStyle/>
          <a:p>
            <a:r>
              <a:rPr lang="it-IT" dirty="0"/>
              <a:t>Risultati ottenuti </a:t>
            </a:r>
            <a:r>
              <a:rPr lang="it-IT"/>
              <a:t>senza modificare cmap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7FE8EF6-A213-E710-DC46-D2586FDAE879}"/>
              </a:ext>
            </a:extLst>
          </p:cNvPr>
          <p:cNvSpPr txBox="1"/>
          <p:nvPr/>
        </p:nvSpPr>
        <p:spPr>
          <a:xfrm>
            <a:off x="9491431" y="215479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6"/>
                </a:solidFill>
              </a:rPr>
              <a:t>TSToRP</a:t>
            </a:r>
            <a:endParaRPr lang="it-IT" b="1" dirty="0">
              <a:solidFill>
                <a:schemeClr val="accent6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EA8B15-811E-FF0A-38A1-1E8D44C6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6" y="1126904"/>
            <a:ext cx="8670676" cy="24762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C273E4A-D455-1897-0471-7F48F9800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599" y="2773011"/>
            <a:ext cx="1405401" cy="156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9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F738262B-3960-4D04-92F3-C363584E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657100-BDC2-4335-865E-8B822BC9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7C44F7A2-EC4A-484B-BE71-8B23C0F60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1590F86-76CD-4EB9-8741-34B0E1941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D6089F4-CD95-4D48-A805-34EA5F848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DB60A2-B18C-4F65-B0E6-66ED9CEFA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048C6F4-614B-45FA-AB8F-25347B544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25FD66F-3D7B-4850-B481-5D51840D4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393D591-D719-4C28-B8E5-334636358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E41FB1-38F3-4037-B5F2-E4E353110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A8B4BF-5D23-4610-AD0E-B290C8D6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4C2957-6958-6EC8-AC93-618F5AA29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3" b="22193"/>
          <a:stretch/>
        </p:blipFill>
        <p:spPr>
          <a:xfrm>
            <a:off x="198741" y="10"/>
            <a:ext cx="11812017" cy="3919684"/>
          </a:xfrm>
          <a:prstGeom prst="rect">
            <a:avLst/>
          </a:pr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345A4508-88A7-4C04-9603-4F8CCFCDC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BEBA10-A14A-4AE6-9F5B-84BDE565C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6C86399-9706-4DD7-8917-E6DB39242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DDA7BC8-3D83-4235-80B9-97CB95E3D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9C08E3-DA34-4386-990E-1CB4F68E7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CFB05D-200F-4880-92F6-8730C6DEB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B4525A-595A-4728-9298-A4DFEE99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0A4D64-630B-47EB-9255-66DEFA42D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2E2A24AE-1C03-4337-8529-C4233C56F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" y="3919728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213D2F-99EA-48EA-AD3A-A55DC4F5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ADACBA-0EE9-4E11-B79A-F39D15CFE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C07C20-FD7C-B6DC-22D7-B25987762A6E}"/>
              </a:ext>
            </a:extLst>
          </p:cNvPr>
          <p:cNvSpPr txBox="1"/>
          <p:nvPr/>
        </p:nvSpPr>
        <p:spPr>
          <a:xfrm>
            <a:off x="463765" y="4146002"/>
            <a:ext cx="98849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dirty="0">
                <a:effectLst/>
                <a:latin typeface="Arial" panose="020B0604020202020204" pitchFamily="34" charset="0"/>
              </a:rPr>
              <a:t>Studiando il caso in esame abbiamo quindi scoperto che a ogni trasformazione possiamo assegnare un </a:t>
            </a:r>
            <a:r>
              <a:rPr lang="it-IT" b="1" dirty="0">
                <a:latin typeface="Arial" panose="020B0604020202020204" pitchFamily="34" charset="0"/>
              </a:rPr>
              <a:t>parametro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cmap</a:t>
            </a:r>
            <a:r>
              <a:rPr lang="it-IT" b="1" i="0" dirty="0">
                <a:effectLst/>
                <a:latin typeface="Arial" panose="020B0604020202020204" pitchFamily="34" charset="0"/>
              </a:rPr>
              <a:t>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matplotlib</a:t>
            </a:r>
            <a:r>
              <a:rPr lang="it-IT" b="1" i="0" dirty="0">
                <a:effectLst/>
                <a:latin typeface="Arial" panose="020B0604020202020204" pitchFamily="34" charset="0"/>
              </a:rPr>
              <a:t> che permette di aggiungere varie tonalità di colore alla trasformazione (tutti tranne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TSToPlot</a:t>
            </a:r>
            <a:r>
              <a:rPr lang="it-IT" b="1" i="0" dirty="0">
                <a:effectLst/>
                <a:latin typeface="Arial" panose="020B0604020202020204" pitchFamily="34" charset="0"/>
              </a:rPr>
              <a:t>). Tutte le trasformazioni svolte nel lavoro precedente creano un’immagine di 1 canale per ogni variabile, </a:t>
            </a:r>
            <a:r>
              <a:rPr lang="it-IT" b="1" dirty="0">
                <a:latin typeface="Arial" panose="020B0604020202020204" pitchFamily="34" charset="0"/>
              </a:rPr>
              <a:t>questo perché non vi è un addestramento su trasformazioni contenente </a:t>
            </a:r>
            <a:r>
              <a:rPr lang="it-IT" b="1" dirty="0" err="1">
                <a:latin typeface="Arial" panose="020B0604020202020204" pitchFamily="34" charset="0"/>
              </a:rPr>
              <a:t>cmap</a:t>
            </a:r>
            <a:r>
              <a:rPr lang="it-IT" b="1" i="0" dirty="0">
                <a:effectLst/>
                <a:latin typeface="Arial" panose="020B0604020202020204" pitchFamily="34" charset="0"/>
              </a:rPr>
              <a:t>. Questo può essere convertito in un’immagine a 3 canali applicando un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cmap</a:t>
            </a:r>
            <a:r>
              <a:rPr lang="it-IT" b="1" i="0" dirty="0">
                <a:effectLst/>
                <a:latin typeface="Arial" panose="020B0604020202020204" pitchFamily="34" charset="0"/>
              </a:rPr>
              <a:t>. Ciò aggiungerà più tempo al processo di creazione del batch, ma in alcuni casi migliorerà le prestazioni.</a:t>
            </a:r>
            <a:endParaRPr lang="it-IT" b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587704-2B73-BC7C-4505-4E570781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175076"/>
            <a:ext cx="5425910" cy="22862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6D94B357-6670-7990-3427-E889D560D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86" y="3462282"/>
            <a:ext cx="5403048" cy="24386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43F05BF-64FA-E815-D29D-B5A33B5C6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3" y="3953378"/>
            <a:ext cx="1481160" cy="14811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503430A-CE09-6E96-8240-0B763D42A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77" y="1801066"/>
            <a:ext cx="1350984" cy="1350984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7894B052-7218-ADA6-1DC3-BE5BD8E18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441" y="5468222"/>
            <a:ext cx="464309" cy="388303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7ADA3435-8491-C4FA-7386-B9E30C6AD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50" y="5468221"/>
            <a:ext cx="464309" cy="3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68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88B080CC-21C7-58BA-E763-7A20F5CE4B4F}"/>
              </a:ext>
            </a:extLst>
          </p:cNvPr>
          <p:cNvSpPr txBox="1"/>
          <p:nvPr/>
        </p:nvSpPr>
        <p:spPr>
          <a:xfrm>
            <a:off x="2371955" y="324433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0658A713-4D2D-7231-508D-4EA493EE4917}"/>
              </a:ext>
            </a:extLst>
          </p:cNvPr>
          <p:cNvSpPr txBox="1">
            <a:spLocks/>
          </p:cNvSpPr>
          <p:nvPr/>
        </p:nvSpPr>
        <p:spPr>
          <a:xfrm>
            <a:off x="323850" y="111031"/>
            <a:ext cx="9144000" cy="18526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Prove per trasformare i segnali in nuovi tipi di immagini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ACDEE1-C3D1-1EB9-5714-0CB9A229439C}"/>
              </a:ext>
            </a:extLst>
          </p:cNvPr>
          <p:cNvSpPr txBox="1"/>
          <p:nvPr/>
        </p:nvSpPr>
        <p:spPr>
          <a:xfrm>
            <a:off x="323850" y="1480632"/>
            <a:ext cx="5901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Nel caso della MTF abbiamo deciso di applicare un </a:t>
            </a:r>
            <a:r>
              <a:rPr lang="it-IT" dirty="0" err="1"/>
              <a:t>cmap</a:t>
            </a:r>
            <a:r>
              <a:rPr lang="it-IT" dirty="0"/>
              <a:t>(COLORE)= TAB20B avendo risultati addirittura inferiori rispetto al caso senza </a:t>
            </a:r>
            <a:r>
              <a:rPr lang="it-IT" dirty="0" err="1"/>
              <a:t>cmap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9DE489-6E83-12B4-D1F0-1FDB6C83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38" y="1460716"/>
            <a:ext cx="2143424" cy="21529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7938A3C-C687-05FC-E408-1D629B4D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3" y="3773563"/>
            <a:ext cx="9582737" cy="28047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9A2F8B-A3E6-DA30-C00A-E3E7030F8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52" y="918600"/>
            <a:ext cx="5403048" cy="24386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669AB5B-1677-C2B1-1413-3B4009D67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3" y="2572651"/>
            <a:ext cx="1343365" cy="134336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A44ED76-C243-5CEC-41B5-102C3AB78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6" y="5965783"/>
            <a:ext cx="612484" cy="6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9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88B080CC-21C7-58BA-E763-7A20F5CE4B4F}"/>
              </a:ext>
            </a:extLst>
          </p:cNvPr>
          <p:cNvSpPr txBox="1"/>
          <p:nvPr/>
        </p:nvSpPr>
        <p:spPr>
          <a:xfrm>
            <a:off x="2371955" y="324433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0658A713-4D2D-7231-508D-4EA493EE4917}"/>
              </a:ext>
            </a:extLst>
          </p:cNvPr>
          <p:cNvSpPr txBox="1">
            <a:spLocks/>
          </p:cNvSpPr>
          <p:nvPr/>
        </p:nvSpPr>
        <p:spPr>
          <a:xfrm>
            <a:off x="323850" y="111031"/>
            <a:ext cx="11391900" cy="1082053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Abbiamo raggiunto un miglioramento trasformando il segnale con una colorazione gray con la trasformazione </a:t>
            </a:r>
            <a:r>
              <a:rPr lang="it-IT" dirty="0" err="1"/>
              <a:t>TSToMat</a:t>
            </a:r>
            <a:r>
              <a:rPr lang="it-IT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ACDEE1-C3D1-1EB9-5714-0CB9A229439C}"/>
              </a:ext>
            </a:extLst>
          </p:cNvPr>
          <p:cNvSpPr txBox="1"/>
          <p:nvPr/>
        </p:nvSpPr>
        <p:spPr>
          <a:xfrm>
            <a:off x="323850" y="1336858"/>
            <a:ext cx="59019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Provando a cambiare la </a:t>
            </a:r>
            <a:r>
              <a:rPr lang="it-IT" b="1" i="0" dirty="0">
                <a:effectLst/>
                <a:latin typeface="Arial" panose="020B0604020202020204" pitchFamily="34" charset="0"/>
              </a:rPr>
              <a:t>tonalità di colore</a:t>
            </a:r>
            <a:r>
              <a:rPr lang="it-IT" dirty="0"/>
              <a:t> per la funzioni </a:t>
            </a:r>
            <a:r>
              <a:rPr lang="it-IT" dirty="0" err="1"/>
              <a:t>TSTOMat</a:t>
            </a:r>
            <a:r>
              <a:rPr lang="it-IT" dirty="0"/>
              <a:t> ottenendo così un nuovo tipo di immagine a 3 canali che risulta aver avuto una predizione migliore rispetto a tutti i tipi di immagini che abbiamo provato ad addestrare(</a:t>
            </a:r>
            <a:r>
              <a:rPr lang="it-IT" dirty="0" err="1"/>
              <a:t>cmap</a:t>
            </a:r>
            <a:r>
              <a:rPr lang="it-IT" dirty="0"/>
              <a:t> =‘gray’).</a:t>
            </a:r>
          </a:p>
          <a:p>
            <a:r>
              <a:rPr lang="it-IT" dirty="0"/>
              <a:t>Abbiamo eseguito l’addestramento ottenendo come risultato 85% che supera tutti gli altri che abbiamo testato e quelli del lavoro già svolto.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E250142-BA61-3454-9162-ED309664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40" y="1591250"/>
            <a:ext cx="5425910" cy="228620"/>
          </a:xfrm>
          <a:prstGeom prst="rect">
            <a:avLst/>
          </a:prstGeom>
        </p:spPr>
      </p:pic>
      <p:pic>
        <p:nvPicPr>
          <p:cNvPr id="21" name="Immagine 2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5B0199A-E7BA-01A5-47EA-115237246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80" y="2107418"/>
            <a:ext cx="1790855" cy="1867062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AF4C1EB6-4FDE-9384-ADF0-C82FF1C66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342954"/>
            <a:ext cx="7740740" cy="237404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2961192-7BD6-D00B-83F5-C65912C6F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717" y="2005862"/>
            <a:ext cx="485158" cy="4851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518E2B8-075E-29D0-81BA-F7AF4C8B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5" y="3607705"/>
            <a:ext cx="772727" cy="7727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0C76301-4C57-26D0-2B88-E97DB533D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22" y="6284845"/>
            <a:ext cx="432158" cy="4321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CC6A6DB-C457-3EC6-2AC5-58FD1BF70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6326">
            <a:off x="9167625" y="4552705"/>
            <a:ext cx="1014338" cy="10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3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8E3B7-04F2-7262-F275-6A5548DEF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765" y="389909"/>
            <a:ext cx="7943850" cy="1057275"/>
          </a:xfrm>
        </p:spPr>
        <p:txBody>
          <a:bodyPr/>
          <a:lstStyle/>
          <a:p>
            <a:r>
              <a:rPr lang="it-IT"/>
              <a:t>Conclusioni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D260F3-82BF-B0E4-54CE-EA6CA3AFA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8325"/>
            <a:ext cx="9829800" cy="3419475"/>
          </a:xfrm>
        </p:spPr>
        <p:txBody>
          <a:bodyPr>
            <a:normAutofit fontScale="92500" lnSpcReduction="20000"/>
          </a:bodyPr>
          <a:lstStyle/>
          <a:p>
            <a:r>
              <a:rPr lang="it-IT"/>
              <a:t>Nonostante l’implementazione del programma non sia stata facile, in quanto si sono riscontrati problemi con le versioni delle librerie, abbiamo ritenuto opportuno apporre delle modifiche a una parte del codice per il corretto funzionamento finale. Possiamo dire che dopo aver studiato e capito come è stato svolto il lavoro, siamo riusciti successivamente anche ad eseguire un upgrade, consistente nell’aggiunta di filtri di colori che caratterizzano e aggiungono dettagli alla rappresentazione di immagine del segnale, che come abbiamo visto, ha portato a un miglioramento di performace rispetto alle altre strategie analizzate nel lavoro precedente. In più la ricerca rimane sempre aperta per miglioranti attraverso le varie cmap o altre possibilità di convertire il segnale in immagine.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CAB1B6-C578-96E7-FDB7-D0F146E6D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30" y="5343524"/>
            <a:ext cx="1333195" cy="13331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15E4B2-F08D-4B95-0BBB-FC828F933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75" y="202730"/>
            <a:ext cx="1635595" cy="16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1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0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2" name="Freeform: Shape 1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3" name="Freeform: Shape 1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4" name="Freeform: Shape 1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6" name="Freeform: Shape 1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74" name="Freeform: Shape 1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81" name="Rectangle 1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2" name="Rectangle 13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3" name="Top Left">
            <a:extLst>
              <a:ext uri="{FF2B5EF4-FFF2-40B4-BE49-F238E27FC236}">
                <a16:creationId xmlns:a16="http://schemas.microsoft.com/office/drawing/2014/main" id="{14EB9E3B-CE4C-46EA-B8D1-457317C0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4" name="Freeform: Shape 140">
              <a:extLst>
                <a:ext uri="{FF2B5EF4-FFF2-40B4-BE49-F238E27FC236}">
                  <a16:creationId xmlns:a16="http://schemas.microsoft.com/office/drawing/2014/main" id="{4CB367B6-341F-47A1-9AE3-03CDEA57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CDB48FD-56C1-4CEE-9116-55FC83D9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42">
              <a:extLst>
                <a:ext uri="{FF2B5EF4-FFF2-40B4-BE49-F238E27FC236}">
                  <a16:creationId xmlns:a16="http://schemas.microsoft.com/office/drawing/2014/main" id="{EE572BE7-B4C1-4594-8834-E91C625D4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43">
              <a:extLst>
                <a:ext uri="{FF2B5EF4-FFF2-40B4-BE49-F238E27FC236}">
                  <a16:creationId xmlns:a16="http://schemas.microsoft.com/office/drawing/2014/main" id="{A5F74776-5590-4693-B9BE-CB2F7780B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44">
              <a:extLst>
                <a:ext uri="{FF2B5EF4-FFF2-40B4-BE49-F238E27FC236}">
                  <a16:creationId xmlns:a16="http://schemas.microsoft.com/office/drawing/2014/main" id="{CABCF0F9-7EE2-4024-894D-8778AAABC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45">
              <a:extLst>
                <a:ext uri="{FF2B5EF4-FFF2-40B4-BE49-F238E27FC236}">
                  <a16:creationId xmlns:a16="http://schemas.microsoft.com/office/drawing/2014/main" id="{B211483D-742A-4C7E-919E-36F0AE2C1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46">
              <a:extLst>
                <a:ext uri="{FF2B5EF4-FFF2-40B4-BE49-F238E27FC236}">
                  <a16:creationId xmlns:a16="http://schemas.microsoft.com/office/drawing/2014/main" id="{35A0B184-15A7-4BC0-AA97-3FE7981D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47">
              <a:extLst>
                <a:ext uri="{FF2B5EF4-FFF2-40B4-BE49-F238E27FC236}">
                  <a16:creationId xmlns:a16="http://schemas.microsoft.com/office/drawing/2014/main" id="{D6B2FF9B-D612-4819-B6C9-5F67AEB83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6BDAF2E3-042F-9C2B-1E9A-AE12E3DA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57" y="29201"/>
            <a:ext cx="4795282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Dove </a:t>
            </a:r>
            <a:r>
              <a:rPr lang="en-US" sz="44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avvengono</a:t>
            </a: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queste</a:t>
            </a: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mutazioni</a:t>
            </a: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15ECEB8-EBA9-6F3E-070A-3CCB482CE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6" r="-2" b="14267"/>
          <a:stretch/>
        </p:blipFill>
        <p:spPr>
          <a:xfrm>
            <a:off x="19253" y="3560814"/>
            <a:ext cx="9765645" cy="3395565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  <a:effectLst>
            <a:outerShdw blurRad="2159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</p:pic>
      <p:grpSp>
        <p:nvGrpSpPr>
          <p:cNvPr id="191" name="Bottom Right">
            <a:extLst>
              <a:ext uri="{FF2B5EF4-FFF2-40B4-BE49-F238E27FC236}">
                <a16:creationId xmlns:a16="http://schemas.microsoft.com/office/drawing/2014/main" id="{EACEE585-77A5-4267-A020-F2BB70BF5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51" name="Graphic 157">
              <a:extLst>
                <a:ext uri="{FF2B5EF4-FFF2-40B4-BE49-F238E27FC236}">
                  <a16:creationId xmlns:a16="http://schemas.microsoft.com/office/drawing/2014/main" id="{5D04C1D3-00C8-480B-AE77-351CAC389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2" name="Freeform: Shape 152">
                <a:extLst>
                  <a:ext uri="{FF2B5EF4-FFF2-40B4-BE49-F238E27FC236}">
                    <a16:creationId xmlns:a16="http://schemas.microsoft.com/office/drawing/2014/main" id="{FBB507E8-1FF0-4204-8B01-40EF0555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53">
                <a:extLst>
                  <a:ext uri="{FF2B5EF4-FFF2-40B4-BE49-F238E27FC236}">
                    <a16:creationId xmlns:a16="http://schemas.microsoft.com/office/drawing/2014/main" id="{C1773A54-A61B-4261-A787-8795E4128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54">
                <a:extLst>
                  <a:ext uri="{FF2B5EF4-FFF2-40B4-BE49-F238E27FC236}">
                    <a16:creationId xmlns:a16="http://schemas.microsoft.com/office/drawing/2014/main" id="{E9E3FC2E-7118-4851-9FD0-32AE5588D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55">
                <a:extLst>
                  <a:ext uri="{FF2B5EF4-FFF2-40B4-BE49-F238E27FC236}">
                    <a16:creationId xmlns:a16="http://schemas.microsoft.com/office/drawing/2014/main" id="{D7C69CF4-58E9-4BD7-87A8-6528A4AA23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56">
                <a:extLst>
                  <a:ext uri="{FF2B5EF4-FFF2-40B4-BE49-F238E27FC236}">
                    <a16:creationId xmlns:a16="http://schemas.microsoft.com/office/drawing/2014/main" id="{071E02CB-FAAF-4B47-B5DE-F938C4EF4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57">
                <a:extLst>
                  <a:ext uri="{FF2B5EF4-FFF2-40B4-BE49-F238E27FC236}">
                    <a16:creationId xmlns:a16="http://schemas.microsoft.com/office/drawing/2014/main" id="{9B039117-4539-49FC-A780-A78AD50B8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58">
                <a:extLst>
                  <a:ext uri="{FF2B5EF4-FFF2-40B4-BE49-F238E27FC236}">
                    <a16:creationId xmlns:a16="http://schemas.microsoft.com/office/drawing/2014/main" id="{BE2BFF77-558E-4891-B9F4-6D5326BB7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9" name="Freeform: Shape 151">
              <a:extLst>
                <a:ext uri="{FF2B5EF4-FFF2-40B4-BE49-F238E27FC236}">
                  <a16:creationId xmlns:a16="http://schemas.microsoft.com/office/drawing/2014/main" id="{3259CE72-AB8F-4DE0-A183-E00F8C70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74EA15E-3883-F6BD-EE75-4BE40D78CD71}"/>
              </a:ext>
            </a:extLst>
          </p:cNvPr>
          <p:cNvSpPr txBox="1">
            <a:spLocks/>
          </p:cNvSpPr>
          <p:nvPr/>
        </p:nvSpPr>
        <p:spPr>
          <a:xfrm>
            <a:off x="5411874" y="1401788"/>
            <a:ext cx="6612978" cy="68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Nel SARS-CoV-2 è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stato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notato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che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le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mutazioni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si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verificano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in modo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sproporzionato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proprio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nella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regione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della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punta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rendendo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questa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regione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importante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per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distinguere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diverse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varianti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FB3E8FB-D676-88C0-313C-BC417BCFAA4C}"/>
              </a:ext>
            </a:extLst>
          </p:cNvPr>
          <p:cNvSpPr txBox="1">
            <a:spLocks/>
          </p:cNvSpPr>
          <p:nvPr/>
        </p:nvSpPr>
        <p:spPr>
          <a:xfrm>
            <a:off x="999116" y="3014902"/>
            <a:ext cx="7585414" cy="904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7030A0"/>
                </a:solidFill>
              </a:rPr>
              <a:t>Essa </a:t>
            </a:r>
            <a:r>
              <a:rPr lang="en-US" sz="1800" b="1" dirty="0" err="1">
                <a:solidFill>
                  <a:srgbClr val="7030A0"/>
                </a:solidFill>
              </a:rPr>
              <a:t>può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essere</a:t>
            </a:r>
            <a:r>
              <a:rPr lang="en-US" sz="1800" b="1" dirty="0">
                <a:solidFill>
                  <a:srgbClr val="7030A0"/>
                </a:solidFill>
              </a:rPr>
              <a:t> divisa in due sotto-</a:t>
            </a:r>
            <a:r>
              <a:rPr lang="en-US" sz="1800" b="1" dirty="0" err="1">
                <a:solidFill>
                  <a:srgbClr val="7030A0"/>
                </a:solidFill>
              </a:rPr>
              <a:t>unità</a:t>
            </a:r>
            <a:r>
              <a:rPr lang="en-US" sz="1800" b="1" dirty="0">
                <a:solidFill>
                  <a:srgbClr val="7030A0"/>
                </a:solidFill>
              </a:rPr>
              <a:t>: S1 e S2. Nella prima sotto-</a:t>
            </a:r>
            <a:r>
              <a:rPr lang="en-US" sz="1800" b="1" dirty="0" err="1">
                <a:solidFill>
                  <a:srgbClr val="7030A0"/>
                </a:solidFill>
              </a:rPr>
              <a:t>unità</a:t>
            </a:r>
            <a:r>
              <a:rPr lang="en-US" sz="1800" b="1" dirty="0">
                <a:solidFill>
                  <a:srgbClr val="7030A0"/>
                </a:solidFill>
              </a:rPr>
              <a:t> S1 vi è </a:t>
            </a:r>
            <a:r>
              <a:rPr lang="en-US" sz="1800" b="1" dirty="0" err="1">
                <a:solidFill>
                  <a:srgbClr val="7030A0"/>
                </a:solidFill>
              </a:rPr>
              <a:t>anche</a:t>
            </a:r>
            <a:r>
              <a:rPr lang="en-US" sz="1800" b="1" dirty="0">
                <a:solidFill>
                  <a:srgbClr val="7030A0"/>
                </a:solidFill>
              </a:rPr>
              <a:t> la </a:t>
            </a:r>
            <a:r>
              <a:rPr lang="en-US" sz="1800" b="1" dirty="0" err="1">
                <a:solidFill>
                  <a:srgbClr val="7030A0"/>
                </a:solidFill>
              </a:rPr>
              <a:t>presenza</a:t>
            </a:r>
            <a:r>
              <a:rPr lang="en-US" sz="1800" b="1" dirty="0">
                <a:solidFill>
                  <a:srgbClr val="7030A0"/>
                </a:solidFill>
              </a:rPr>
              <a:t> di un </a:t>
            </a:r>
            <a:r>
              <a:rPr lang="en-US" sz="1800" b="1" dirty="0" err="1">
                <a:solidFill>
                  <a:srgbClr val="7030A0"/>
                </a:solidFill>
              </a:rPr>
              <a:t>dominio</a:t>
            </a:r>
            <a:r>
              <a:rPr lang="en-US" sz="1800" b="1" dirty="0">
                <a:solidFill>
                  <a:srgbClr val="7030A0"/>
                </a:solidFill>
              </a:rPr>
              <a:t> di </a:t>
            </a:r>
            <a:r>
              <a:rPr lang="en-US" sz="1800" b="1" dirty="0" err="1">
                <a:solidFill>
                  <a:srgbClr val="7030A0"/>
                </a:solidFill>
              </a:rPr>
              <a:t>legame</a:t>
            </a:r>
            <a:r>
              <a:rPr lang="en-US" sz="1800" b="1" dirty="0">
                <a:solidFill>
                  <a:srgbClr val="7030A0"/>
                </a:solidFill>
              </a:rPr>
              <a:t> al </a:t>
            </a:r>
            <a:r>
              <a:rPr lang="en-US" sz="1800" b="1" dirty="0" err="1">
                <a:solidFill>
                  <a:srgbClr val="7030A0"/>
                </a:solidFill>
              </a:rPr>
              <a:t>recettore</a:t>
            </a:r>
            <a:r>
              <a:rPr lang="en-US" sz="1800" b="1" dirty="0">
                <a:solidFill>
                  <a:srgbClr val="7030A0"/>
                </a:solidFill>
              </a:rPr>
              <a:t> (RBD) </a:t>
            </a:r>
            <a:r>
              <a:rPr lang="en-US" sz="1800" b="1" dirty="0" err="1">
                <a:solidFill>
                  <a:srgbClr val="7030A0"/>
                </a:solidFill>
              </a:rPr>
              <a:t>che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va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dagli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amminoacidi</a:t>
            </a:r>
            <a:r>
              <a:rPr lang="en-US" sz="1800" b="1" dirty="0">
                <a:solidFill>
                  <a:srgbClr val="7030A0"/>
                </a:solidFill>
              </a:rPr>
              <a:t> 319 a 541 e le </a:t>
            </a:r>
            <a:r>
              <a:rPr lang="en-US" sz="1800" b="1" dirty="0" err="1">
                <a:solidFill>
                  <a:srgbClr val="7030A0"/>
                </a:solidFill>
              </a:rPr>
              <a:t>varianti</a:t>
            </a:r>
            <a:r>
              <a:rPr lang="en-US" sz="1800" b="1" dirty="0">
                <a:solidFill>
                  <a:srgbClr val="7030A0"/>
                </a:solidFill>
              </a:rPr>
              <a:t> di SARS-CoV-2, </a:t>
            </a:r>
            <a:r>
              <a:rPr lang="en-US" sz="1800" b="1" dirty="0" err="1">
                <a:solidFill>
                  <a:srgbClr val="7030A0"/>
                </a:solidFill>
              </a:rPr>
              <a:t>che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sono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apparse</a:t>
            </a:r>
            <a:r>
              <a:rPr lang="en-US" sz="1800" b="1" dirty="0">
                <a:solidFill>
                  <a:srgbClr val="7030A0"/>
                </a:solidFill>
              </a:rPr>
              <a:t> in </a:t>
            </a:r>
            <a:r>
              <a:rPr lang="en-US" sz="1800" b="1" dirty="0" err="1">
                <a:solidFill>
                  <a:srgbClr val="7030A0"/>
                </a:solidFill>
              </a:rPr>
              <a:t>tutto</a:t>
            </a:r>
            <a:r>
              <a:rPr lang="en-US" sz="1800" b="1" dirty="0">
                <a:solidFill>
                  <a:srgbClr val="7030A0"/>
                </a:solidFill>
              </a:rPr>
              <a:t> il mondo, </a:t>
            </a:r>
            <a:r>
              <a:rPr lang="en-US" sz="1800" b="1" dirty="0" err="1">
                <a:solidFill>
                  <a:srgbClr val="7030A0"/>
                </a:solidFill>
              </a:rPr>
              <a:t>presentano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mutazioni</a:t>
            </a:r>
            <a:r>
              <a:rPr lang="en-US" sz="1800" b="1" dirty="0">
                <a:solidFill>
                  <a:srgbClr val="7030A0"/>
                </a:solidFill>
              </a:rPr>
              <a:t> proprio in </a:t>
            </a:r>
            <a:r>
              <a:rPr lang="en-US" sz="1800" b="1" dirty="0" err="1">
                <a:solidFill>
                  <a:srgbClr val="7030A0"/>
                </a:solidFill>
              </a:rPr>
              <a:t>questo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dominio</a:t>
            </a:r>
            <a:r>
              <a:rPr lang="en-US" sz="18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36EDEBA-EFD9-7B01-3808-315D39E6BC17}"/>
              </a:ext>
            </a:extLst>
          </p:cNvPr>
          <p:cNvSpPr txBox="1">
            <a:spLocks/>
          </p:cNvSpPr>
          <p:nvPr/>
        </p:nvSpPr>
        <p:spPr>
          <a:xfrm>
            <a:off x="3934956" y="2202143"/>
            <a:ext cx="7950166" cy="68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Il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genoma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SARS-CoV-2 ha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una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lunghezza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di circa 30 kb. A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noi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interessa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la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regione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della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punta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che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si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trova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nell'intervallo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21-25kb,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che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codifica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una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proteina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chiamata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 "spike"(S) di 1273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amminoacidi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endParaRPr lang="it-IT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57660CA-D7BC-EDB8-C014-BDFB155F4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99" y="1315266"/>
            <a:ext cx="744770" cy="74477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E3A7DAB-9CA9-2389-F6DF-205C5A4FC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9492" y="1398865"/>
            <a:ext cx="599071" cy="59907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1243CFB6-ACD5-FED1-A27F-8FC65F4F6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12" y="2183996"/>
            <a:ext cx="686063" cy="686063"/>
          </a:xfrm>
          <a:prstGeom prst="rect">
            <a:avLst/>
          </a:prstGeom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E59249A8-5710-519C-5D65-207E6297B942}"/>
              </a:ext>
            </a:extLst>
          </p:cNvPr>
          <p:cNvCxnSpPr>
            <a:endCxn id="16" idx="1"/>
          </p:cNvCxnSpPr>
          <p:nvPr/>
        </p:nvCxnSpPr>
        <p:spPr>
          <a:xfrm flipV="1">
            <a:off x="4328563" y="1687651"/>
            <a:ext cx="264036" cy="1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557DE021-6F87-D9D3-529B-4E75A4A9E4E5}"/>
              </a:ext>
            </a:extLst>
          </p:cNvPr>
          <p:cNvCxnSpPr>
            <a:cxnSpLocks/>
          </p:cNvCxnSpPr>
          <p:nvPr/>
        </p:nvCxnSpPr>
        <p:spPr>
          <a:xfrm flipV="1">
            <a:off x="5229225" y="1100173"/>
            <a:ext cx="337280" cy="29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8ACFDF38-7043-5645-16CB-00E148CE77E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337369" y="1095375"/>
            <a:ext cx="229136" cy="59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9968FF2C-383E-9DD6-9BE5-7B1B108DBFCF}"/>
              </a:ext>
            </a:extLst>
          </p:cNvPr>
          <p:cNvCxnSpPr>
            <a:cxnSpLocks/>
          </p:cNvCxnSpPr>
          <p:nvPr/>
        </p:nvCxnSpPr>
        <p:spPr>
          <a:xfrm flipV="1">
            <a:off x="5334048" y="1095375"/>
            <a:ext cx="232457" cy="87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E586C43C-E28C-3215-6C5D-C66F9160ADB0}"/>
              </a:ext>
            </a:extLst>
          </p:cNvPr>
          <p:cNvSpPr txBox="1"/>
          <p:nvPr/>
        </p:nvSpPr>
        <p:spPr>
          <a:xfrm>
            <a:off x="5450276" y="84370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varianti</a:t>
            </a:r>
          </a:p>
        </p:txBody>
      </p:sp>
      <p:pic>
        <p:nvPicPr>
          <p:cNvPr id="137" name="Immagine 136">
            <a:extLst>
              <a:ext uri="{FF2B5EF4-FFF2-40B4-BE49-F238E27FC236}">
                <a16:creationId xmlns:a16="http://schemas.microsoft.com/office/drawing/2014/main" id="{89635DEA-F39A-2358-28CF-3456A2D90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7" y="3047731"/>
            <a:ext cx="785762" cy="785762"/>
          </a:xfrm>
          <a:prstGeom prst="rect">
            <a:avLst/>
          </a:prstGeom>
        </p:spPr>
      </p:pic>
      <p:pic>
        <p:nvPicPr>
          <p:cNvPr id="160" name="Immagine 159">
            <a:extLst>
              <a:ext uri="{FF2B5EF4-FFF2-40B4-BE49-F238E27FC236}">
                <a16:creationId xmlns:a16="http://schemas.microsoft.com/office/drawing/2014/main" id="{FB24A237-3331-BC84-BE9D-F30E69A35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98" y="3397212"/>
            <a:ext cx="1805101" cy="18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E3110496-EAD7-4057-A7FC-D133A4837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584899-FA68-4B55-AEE7-23E3908B1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534D3-5A6F-4506-BC8C-113F6093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63985E-3A57-497A-9BB8-6E10E0883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994919-680C-4D82-8E73-EF4B7FB41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44BD5EE-1BD4-4B88-98CB-99D10D950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CF1D048-DEB7-49F7-83F6-361BE8616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73A2ABE-E4BD-45E3-AD71-8F3A1FB20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4EB490-89D2-4A99-B9C5-E31847DD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3276906-54F1-AA9D-B357-0C3E5341DBFE}"/>
              </a:ext>
            </a:extLst>
          </p:cNvPr>
          <p:cNvSpPr txBox="1">
            <a:spLocks/>
          </p:cNvSpPr>
          <p:nvPr/>
        </p:nvSpPr>
        <p:spPr>
          <a:xfrm>
            <a:off x="1093887" y="2125386"/>
            <a:ext cx="4345712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Grazie</a:t>
            </a: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per </a:t>
            </a:r>
            <a:r>
              <a:rPr lang="en-US" sz="5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l’attenzione</a:t>
            </a: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2E92A945-2322-4048-9DEA-F34BEBF7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465E12D-AE5F-4D5B-8233-64B5B54F2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8D3F49-DC2C-44A0-A170-A3DBDABF4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DAB090E-49CD-8915-1AF8-E724F210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8288" y="438059"/>
            <a:ext cx="2011311" cy="20113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A40630D-5546-ACAD-2A77-D47DED3C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3862" y="149792"/>
            <a:ext cx="2480413" cy="24804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AA4E3B8-4278-9D00-00D4-E467C8213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2" y="2981946"/>
            <a:ext cx="3695680" cy="3695680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C1C3EC5D-04B0-46B6-960D-0EBB186C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36D2EE1B-E5CB-4F51-9246-EC37C142F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AD9DACF-D661-4E0B-A1E4-5E003163EC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AF7B27-8DC5-446B-988E-0A17A9143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FF9B28C-510C-4544-BC6A-501E6A9EB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7FB9333-A7ED-4C5A-A604-2873B956A8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7211F73-8DDE-434C-8D16-5124C7CD5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D93D934-8558-45A3-BA5E-6F1CAF3BB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3C10B2E-7503-421C-BF7C-9F411B7B2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185EF9-EFAD-4604-9CB2-ABC254D7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C9763CC0-8CB4-3B94-84C4-B2D14F96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41" y="5565737"/>
            <a:ext cx="464309" cy="3883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60ADFB-72AE-5236-B70F-876B12D5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5564194"/>
            <a:ext cx="464309" cy="3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73E62D-1403-930F-D70A-89D7F476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409" y="864857"/>
            <a:ext cx="3703637" cy="647700"/>
          </a:xfrm>
        </p:spPr>
        <p:txBody>
          <a:bodyPr/>
          <a:lstStyle/>
          <a:p>
            <a:r>
              <a:rPr lang="it-IT" b="1" dirty="0"/>
              <a:t>Obiettivo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9522679-8F98-D1A2-DF69-489D5FA71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13" y="1545031"/>
            <a:ext cx="6172200" cy="3739362"/>
          </a:xfrm>
          <a:effectLst>
            <a:outerShdw blurRad="596900" dir="16620000" sx="102000" sy="102000" algn="ctr" rotWithShape="0">
              <a:schemeClr val="accent2">
                <a:alpha val="72000"/>
              </a:schemeClr>
            </a:outerShdw>
          </a:effectLst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2130BA-B68B-7273-8606-39EB7BDAC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107" y="2368050"/>
            <a:ext cx="3856037" cy="3676650"/>
          </a:xfrm>
        </p:spPr>
        <p:txBody>
          <a:bodyPr/>
          <a:lstStyle/>
          <a:p>
            <a:r>
              <a:rPr lang="it-IT" b="1" dirty="0">
                <a:solidFill>
                  <a:srgbClr val="7030A0"/>
                </a:solidFill>
              </a:rPr>
              <a:t>Il nostro obiettivo è quello di andare a prendere in considerazione proprio questa sezione S e andare a classificare i dati, non in base alla forma originale del data set, sotto forma di sequenze di amminoacidi, ma trasformando questi ultimi in immagini da sottoporre all'addestramento di un modello di CNN (</a:t>
            </a:r>
            <a:r>
              <a:rPr lang="it-IT" b="1" dirty="0" err="1">
                <a:solidFill>
                  <a:srgbClr val="7030A0"/>
                </a:solidFill>
              </a:rPr>
              <a:t>covolutional</a:t>
            </a:r>
            <a:r>
              <a:rPr lang="it-IT" b="1" dirty="0">
                <a:solidFill>
                  <a:srgbClr val="7030A0"/>
                </a:solidFill>
              </a:rPr>
              <a:t> </a:t>
            </a:r>
            <a:r>
              <a:rPr lang="it-IT" b="1" dirty="0" err="1">
                <a:solidFill>
                  <a:srgbClr val="7030A0"/>
                </a:solidFill>
              </a:rPr>
              <a:t>neural</a:t>
            </a:r>
            <a:r>
              <a:rPr lang="it-IT" b="1" dirty="0">
                <a:solidFill>
                  <a:srgbClr val="7030A0"/>
                </a:solidFill>
              </a:rPr>
              <a:t> network) in grado di classificare le varianti.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B38BC7-5EC2-28F4-8C65-A338C3726FE4}"/>
              </a:ext>
            </a:extLst>
          </p:cNvPr>
          <p:cNvSpPr txBox="1"/>
          <p:nvPr/>
        </p:nvSpPr>
        <p:spPr>
          <a:xfrm>
            <a:off x="6403000" y="2057400"/>
            <a:ext cx="42748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1.0, -2.0, -7.0, -2.0, 5.0,…..-3.0, 10.0, 10.0, 5.0, -7.0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9E14420-B14C-AEEA-C42D-36CE89332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6" y="5698273"/>
            <a:ext cx="902551" cy="9025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4A88DD-CEC6-4915-D601-517684D2B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13" y="1188707"/>
            <a:ext cx="1200831" cy="12008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33676E-B68B-2DC6-E457-D997CF913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4" y="3166457"/>
            <a:ext cx="647701" cy="6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8ECFD43-CD3A-4C87-83EF-8C84FF9C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7AB67E3-B5D7-48B1-918F-4F58A63D4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F40A3C-A581-4C40-BF99-C4C1B822B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08FAE8-9BD1-4E0F-8022-5700B8A96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041B8E-973D-4DE3-B188-B453E9B71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2E1791-32B3-4000-BD0F-AFA4F713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19169C-9169-4F35-820C-349674E0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D0FD86-A77E-49A4-BACF-23310301B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91A448-1A13-4A41-9A16-E7F20E024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515D653-7431-FB00-D557-E742495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4" y="-46784"/>
            <a:ext cx="4795282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neurali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convoluzionali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601390-1B07-443A-8DBA-67CD3F9E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372" y="169025"/>
            <a:ext cx="4977905" cy="2616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Usate</a:t>
            </a:r>
            <a:r>
              <a:rPr lang="en-US" sz="1800" dirty="0"/>
              <a:t> per il </a:t>
            </a:r>
            <a:r>
              <a:rPr lang="en-US" sz="1800" dirty="0" err="1"/>
              <a:t>riconoscimento</a:t>
            </a:r>
            <a:r>
              <a:rPr lang="en-US" sz="1800" dirty="0"/>
              <a:t> di </a:t>
            </a:r>
            <a:r>
              <a:rPr lang="en-US" sz="1800" dirty="0" err="1"/>
              <a:t>immagini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Esse</a:t>
            </a:r>
            <a:r>
              <a:rPr lang="en-US" sz="1800" dirty="0"/>
              <a:t> </a:t>
            </a:r>
            <a:r>
              <a:rPr lang="en-US" sz="1800" dirty="0" err="1"/>
              <a:t>possono</a:t>
            </a:r>
            <a:r>
              <a:rPr lang="en-US" sz="1800" dirty="0"/>
              <a:t> </a:t>
            </a:r>
            <a:r>
              <a:rPr lang="en-US" sz="1800" dirty="0" err="1"/>
              <a:t>essere</a:t>
            </a:r>
            <a:r>
              <a:rPr lang="en-US" sz="1800" dirty="0"/>
              <a:t> </a:t>
            </a:r>
            <a:r>
              <a:rPr lang="en-US" sz="1800" dirty="0" err="1"/>
              <a:t>distinte</a:t>
            </a:r>
            <a:r>
              <a:rPr lang="en-US" sz="1800" dirty="0"/>
              <a:t> in due parti </a:t>
            </a:r>
            <a:r>
              <a:rPr lang="en-US" sz="1800" dirty="0" err="1"/>
              <a:t>fondamentali</a:t>
            </a:r>
            <a:r>
              <a:rPr lang="en-US" sz="1800" dirty="0"/>
              <a:t>. La prima, </a:t>
            </a:r>
            <a:r>
              <a:rPr lang="en-US" sz="1800" dirty="0" err="1"/>
              <a:t>definita</a:t>
            </a:r>
            <a:r>
              <a:rPr lang="en-US" sz="1800" dirty="0"/>
              <a:t> di </a:t>
            </a:r>
            <a:r>
              <a:rPr lang="en-US" sz="1800" b="1" dirty="0">
                <a:solidFill>
                  <a:srgbClr val="7030A0"/>
                </a:solidFill>
              </a:rPr>
              <a:t>Feature Learning</a:t>
            </a:r>
            <a:r>
              <a:rPr lang="en-US" sz="1800" dirty="0"/>
              <a:t>,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comprende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filtri</a:t>
            </a:r>
            <a:r>
              <a:rPr lang="en-US" sz="1800" dirty="0"/>
              <a:t> e pooling da </a:t>
            </a:r>
            <a:r>
              <a:rPr lang="en-US" sz="1800" dirty="0" err="1"/>
              <a:t>applicare</a:t>
            </a:r>
            <a:r>
              <a:rPr lang="en-US" sz="1800" dirty="0"/>
              <a:t> alle </a:t>
            </a:r>
            <a:r>
              <a:rPr lang="en-US" sz="1800" dirty="0" err="1"/>
              <a:t>immagini</a:t>
            </a:r>
            <a:r>
              <a:rPr lang="en-US" sz="1800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45BAE3-F9AB-DA41-42A7-C88F4304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339" y="2832137"/>
            <a:ext cx="2734273" cy="1927662"/>
          </a:xfrm>
          <a:prstGeom prst="rect">
            <a:avLst/>
          </a:prstGeom>
          <a:noFill/>
          <a:effectLst>
            <a:outerShdw blurRad="228600" dist="50800" dir="5400000" algn="ctr" rotWithShape="0">
              <a:schemeClr val="accent1">
                <a:lumMod val="75000"/>
              </a:scheme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A93333-6DA5-5E89-3061-04860D2D4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488" y="3302099"/>
            <a:ext cx="4637831" cy="1924700"/>
          </a:xfrm>
          <a:prstGeom prst="rect">
            <a:avLst/>
          </a:prstGeom>
          <a:noFill/>
          <a:effectLst>
            <a:outerShdw blurRad="279400" dist="50800" dir="5400000" algn="ctr" rotWithShape="0">
              <a:schemeClr val="accent1">
                <a:lumMod val="60000"/>
                <a:lumOff val="40000"/>
              </a:scheme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E5C98D1-B278-1DB7-927A-F7B51F254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26" y="2386597"/>
            <a:ext cx="4565050" cy="1860256"/>
          </a:xfrm>
          <a:prstGeom prst="rect">
            <a:avLst/>
          </a:prstGeom>
          <a:noFill/>
          <a:effectLst>
            <a:outerShdw blurRad="266700" dist="50800" dir="5400000" algn="ctr" rotWithShape="0">
              <a:schemeClr val="accent1">
                <a:lumMod val="50000"/>
                <a:alpha val="98000"/>
              </a:schemeClr>
            </a:outerShdw>
          </a:effectLst>
        </p:spPr>
      </p:pic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EB42DC7D-FAB9-4C5B-A80B-98FFA37EC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F0C21626-DDFE-4349-A662-7905E94D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93E4FA-B080-47B0-9737-665729B8B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CCE14F9-EEBB-4549-911D-1ED413572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7C39830-718C-448A-BBB7-C07C91EB0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3636CB7-D2ED-4E5B-8CFD-006872DE8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EDC1C2-F56B-4F24-94E4-589D95F11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9DDB92-1600-4A05-87BC-BCE5E5538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84CE808-6181-4335-AB6C-0C88989E9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7F5E9-B01C-4490-92B3-9EACFCFAD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74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8ECFD43-CD3A-4C87-83EF-8C84FF9C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7AB67E3-B5D7-48B1-918F-4F58A63D4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F40A3C-A581-4C40-BF99-C4C1B822B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08FAE8-9BD1-4E0F-8022-5700B8A96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041B8E-973D-4DE3-B188-B453E9B71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2E1791-32B3-4000-BD0F-AFA4F713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19169C-9169-4F35-820C-349674E0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D0FD86-A77E-49A4-BACF-23310301B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91A448-1A13-4A41-9A16-E7F20E024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515D653-7431-FB00-D557-E742495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4" y="-46784"/>
            <a:ext cx="4795282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Reti neurali convoluzionali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601390-1B07-443A-8DBA-67CD3F9E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372" y="169025"/>
            <a:ext cx="4977905" cy="2616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Usate</a:t>
            </a:r>
            <a:r>
              <a:rPr lang="en-US" sz="1800" dirty="0"/>
              <a:t> per il </a:t>
            </a:r>
            <a:r>
              <a:rPr lang="en-US" sz="1800" dirty="0" err="1"/>
              <a:t>riconoscimento</a:t>
            </a:r>
            <a:r>
              <a:rPr lang="en-US" sz="1800" dirty="0"/>
              <a:t> di </a:t>
            </a:r>
            <a:r>
              <a:rPr lang="en-US" sz="1800" dirty="0" err="1"/>
              <a:t>immagini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Esse</a:t>
            </a:r>
            <a:r>
              <a:rPr lang="en-US" sz="1800" dirty="0"/>
              <a:t> </a:t>
            </a:r>
            <a:r>
              <a:rPr lang="en-US" sz="1800" dirty="0" err="1"/>
              <a:t>possono</a:t>
            </a:r>
            <a:r>
              <a:rPr lang="en-US" sz="1800" dirty="0"/>
              <a:t> </a:t>
            </a:r>
            <a:r>
              <a:rPr lang="en-US" sz="1800" dirty="0" err="1"/>
              <a:t>essere</a:t>
            </a:r>
            <a:r>
              <a:rPr lang="en-US" sz="1800" dirty="0"/>
              <a:t> </a:t>
            </a:r>
            <a:r>
              <a:rPr lang="en-US" sz="1800" dirty="0" err="1"/>
              <a:t>distinte</a:t>
            </a:r>
            <a:r>
              <a:rPr lang="en-US" sz="1800" dirty="0"/>
              <a:t> in due parti </a:t>
            </a:r>
            <a:r>
              <a:rPr lang="en-US" sz="1800" dirty="0" err="1"/>
              <a:t>fondamentali</a:t>
            </a:r>
            <a:r>
              <a:rPr lang="en-US" sz="1800" dirty="0"/>
              <a:t>. La prima, </a:t>
            </a:r>
            <a:r>
              <a:rPr lang="en-US" sz="1800" dirty="0" err="1"/>
              <a:t>definita</a:t>
            </a:r>
            <a:r>
              <a:rPr lang="en-US" sz="1800" dirty="0"/>
              <a:t> di </a:t>
            </a:r>
            <a:r>
              <a:rPr lang="en-US" sz="1800" b="1" dirty="0">
                <a:solidFill>
                  <a:srgbClr val="7030A0"/>
                </a:solidFill>
              </a:rPr>
              <a:t>Feature Learning</a:t>
            </a:r>
            <a:r>
              <a:rPr lang="en-US" sz="1800" dirty="0"/>
              <a:t>,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comprende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filtri</a:t>
            </a:r>
            <a:r>
              <a:rPr lang="en-US" sz="1800" dirty="0"/>
              <a:t> e pooling da </a:t>
            </a:r>
            <a:r>
              <a:rPr lang="en-US" sz="1800" dirty="0" err="1"/>
              <a:t>applicare</a:t>
            </a:r>
            <a:r>
              <a:rPr lang="en-US" sz="1800" dirty="0"/>
              <a:t> alle </a:t>
            </a:r>
            <a:r>
              <a:rPr lang="en-US" sz="1800" dirty="0" err="1"/>
              <a:t>immagini</a:t>
            </a:r>
            <a:r>
              <a:rPr lang="en-US" sz="1800" dirty="0"/>
              <a:t>.</a:t>
            </a:r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EB42DC7D-FAB9-4C5B-A80B-98FFA37EC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F0C21626-DDFE-4349-A662-7905E94D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93E4FA-B080-47B0-9737-665729B8B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CCE14F9-EEBB-4549-911D-1ED413572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7C39830-718C-448A-BBB7-C07C91EB0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3636CB7-D2ED-4E5B-8CFD-006872DE8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EDC1C2-F56B-4F24-94E4-589D95F11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9DDB92-1600-4A05-87BC-BCE5E5538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84CE808-6181-4335-AB6C-0C88989E9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7F5E9-B01C-4490-92B3-9EACFCFAD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8" name="Immagine 7" descr="Immagine che contiene testo, luce, traffico, orologio&#10;&#10;Descrizione generata automaticamente">
            <a:extLst>
              <a:ext uri="{FF2B5EF4-FFF2-40B4-BE49-F238E27FC236}">
                <a16:creationId xmlns:a16="http://schemas.microsoft.com/office/drawing/2014/main" id="{F51BCD6A-7396-4A1C-789F-1295E17B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41" y="3169573"/>
            <a:ext cx="3445792" cy="1641843"/>
          </a:xfrm>
          <a:prstGeom prst="rect">
            <a:avLst/>
          </a:prstGeom>
          <a:effectLst>
            <a:outerShdw blurRad="927100" dist="50800" dir="5400000" algn="ctr" rotWithShape="0">
              <a:schemeClr val="accent2"/>
            </a:outerShdw>
          </a:effectLst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D74F0CD-2217-3261-2208-4F54F5DF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92" y="4785495"/>
            <a:ext cx="3809010" cy="1726386"/>
          </a:xfrm>
          <a:prstGeom prst="rect">
            <a:avLst/>
          </a:prstGeom>
          <a:effectLst>
            <a:outerShdw blurRad="50800" dist="50800" dir="5400000" algn="ctr" rotWithShape="0">
              <a:schemeClr val="accent2"/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1EDE645-5FAF-86EF-0CDC-709370519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9" y="2430999"/>
            <a:ext cx="4922233" cy="1830865"/>
          </a:xfrm>
          <a:prstGeom prst="rect">
            <a:avLst/>
          </a:prstGeom>
          <a:effectLst>
            <a:outerShdw blurRad="241300" dist="50800" dir="5400000" algn="ctr" rotWithShape="0">
              <a:schemeClr val="accent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917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8ECFD43-CD3A-4C87-83EF-8C84FF9C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7AB67E3-B5D7-48B1-918F-4F58A63D4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F40A3C-A581-4C40-BF99-C4C1B822B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08FAE8-9BD1-4E0F-8022-5700B8A96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041B8E-973D-4DE3-B188-B453E9B71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2E1791-32B3-4000-BD0F-AFA4F713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19169C-9169-4F35-820C-349674E0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D0FD86-A77E-49A4-BACF-23310301B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91A448-1A13-4A41-9A16-E7F20E024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515D653-7431-FB00-D557-E742495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4" y="-46784"/>
            <a:ext cx="4795282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neurali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convoluzionali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601390-1B07-443A-8DBA-67CD3F9E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372" y="169025"/>
            <a:ext cx="4977905" cy="2616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2000" dirty="0"/>
              <a:t>La seconda, definita di </a:t>
            </a:r>
            <a:r>
              <a:rPr lang="it-IT" sz="2000" dirty="0" err="1">
                <a:solidFill>
                  <a:srgbClr val="7030A0"/>
                </a:solidFill>
              </a:rPr>
              <a:t>Classification</a:t>
            </a:r>
            <a:r>
              <a:rPr lang="it-IT" sz="2000" dirty="0"/>
              <a:t>, prende l’immagine elaborata, viene ridotta e convertita in un vettore che ne calcola la classe di appartenenza attraverso una rete neurale completamente connessa.</a:t>
            </a:r>
            <a:endParaRPr lang="en-US" sz="1800" dirty="0"/>
          </a:p>
        </p:txBody>
      </p:sp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EB42DC7D-FAB9-4C5B-A80B-98FFA37EC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F0C21626-DDFE-4349-A662-7905E94D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93E4FA-B080-47B0-9737-665729B8B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CCE14F9-EEBB-4549-911D-1ED413572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7C39830-718C-448A-BBB7-C07C91EB0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3636CB7-D2ED-4E5B-8CFD-006872DE8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EDC1C2-F56B-4F24-94E4-589D95F11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9DDB92-1600-4A05-87BC-BCE5E5538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84CE808-6181-4335-AB6C-0C88989E9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7F5E9-B01C-4490-92B3-9EACFCFAD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" name="Immagine 4" descr="Immagine che contiene testo, elettronico, schermo&#10;&#10;Descrizione generata automaticamente">
            <a:extLst>
              <a:ext uri="{FF2B5EF4-FFF2-40B4-BE49-F238E27FC236}">
                <a16:creationId xmlns:a16="http://schemas.microsoft.com/office/drawing/2014/main" id="{9468EA22-85B0-09C1-B9CB-C712B731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10" y="4596125"/>
            <a:ext cx="3796991" cy="2013351"/>
          </a:xfrm>
          <a:prstGeom prst="rect">
            <a:avLst/>
          </a:prstGeom>
          <a:effectLst>
            <a:outerShdw blurRad="215900" dist="50800" dir="5400000" algn="ctr" rotWithShape="0">
              <a:schemeClr val="accent2"/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059C03-DD2B-19EB-1EEF-ECF72344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6" y="2102048"/>
            <a:ext cx="5405040" cy="2204378"/>
          </a:xfrm>
          <a:prstGeom prst="rect">
            <a:avLst/>
          </a:prstGeom>
          <a:effectLst>
            <a:outerShdw blurRad="228600" dist="50800" dir="5400000" algn="ctr" rotWithShape="0">
              <a:schemeClr val="accent6">
                <a:lumMod val="75000"/>
              </a:schemeClr>
            </a:outerShdw>
          </a:effectLst>
        </p:spPr>
      </p:pic>
      <p:pic>
        <p:nvPicPr>
          <p:cNvPr id="9" name="Immagine 8" descr="Diagramma visivo di uno livello di input, di livelli nascosti e di un livello di output di una rete neurale feedforward">
            <a:extLst>
              <a:ext uri="{FF2B5EF4-FFF2-40B4-BE49-F238E27FC236}">
                <a16:creationId xmlns:a16="http://schemas.microsoft.com/office/drawing/2014/main" id="{C23E16AB-7908-81F6-36C5-4B04EE416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93" y="2832137"/>
            <a:ext cx="3617493" cy="2570308"/>
          </a:xfrm>
          <a:prstGeom prst="rect">
            <a:avLst/>
          </a:prstGeom>
          <a:noFill/>
          <a:ln>
            <a:noFill/>
          </a:ln>
          <a:effectLst>
            <a:outerShdw blurRad="12700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92559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5D653-7431-FB00-D557-E742495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4" y="-46784"/>
            <a:ext cx="4795282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neurali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convoluzionali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601390-1B07-443A-8DBA-67CD3F9E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372" y="169025"/>
            <a:ext cx="4977905" cy="2616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2000" dirty="0"/>
              <a:t>La seconda, definita di </a:t>
            </a:r>
            <a:r>
              <a:rPr lang="it-IT" sz="2000" dirty="0" err="1">
                <a:solidFill>
                  <a:srgbClr val="7030A0"/>
                </a:solidFill>
              </a:rPr>
              <a:t>Classification</a:t>
            </a:r>
            <a:r>
              <a:rPr lang="it-IT" sz="2000" dirty="0"/>
              <a:t>, prende l’immagine elaborata, viene ridotta e convertita in un vettore che ne calcola la classe di appartenenza attraverso una rete neurale completamente connessa.</a:t>
            </a:r>
            <a:endParaRPr lang="en-US" sz="1800" dirty="0"/>
          </a:p>
        </p:txBody>
      </p:sp>
      <p:pic>
        <p:nvPicPr>
          <p:cNvPr id="5" name="Immagine 4" descr="Immagine che contiene testo, elettronico, schermo&#10;&#10;Descrizione generata automaticamente">
            <a:extLst>
              <a:ext uri="{FF2B5EF4-FFF2-40B4-BE49-F238E27FC236}">
                <a16:creationId xmlns:a16="http://schemas.microsoft.com/office/drawing/2014/main" id="{9468EA22-85B0-09C1-B9CB-C712B731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10" y="4596125"/>
            <a:ext cx="3796991" cy="2013351"/>
          </a:xfrm>
          <a:prstGeom prst="rect">
            <a:avLst/>
          </a:prstGeom>
          <a:effectLst>
            <a:outerShdw blurRad="215900" dist="50800" dir="5400000" algn="ctr" rotWithShape="0">
              <a:schemeClr val="accent2"/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059C03-DD2B-19EB-1EEF-ECF72344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6" y="2102048"/>
            <a:ext cx="5405040" cy="2204378"/>
          </a:xfrm>
          <a:prstGeom prst="rect">
            <a:avLst/>
          </a:prstGeom>
          <a:effectLst>
            <a:outerShdw blurRad="228600" dist="50800" dir="5400000" algn="ctr" rotWithShape="0">
              <a:schemeClr val="accent6">
                <a:lumMod val="75000"/>
              </a:schemeClr>
            </a:outerShdw>
          </a:effectLst>
        </p:spPr>
      </p:pic>
      <p:pic>
        <p:nvPicPr>
          <p:cNvPr id="9" name="Immagine 8" descr="Diagramma visivo di uno livello di input, di livelli nascosti e di un livello di output di una rete neurale feedforward">
            <a:extLst>
              <a:ext uri="{FF2B5EF4-FFF2-40B4-BE49-F238E27FC236}">
                <a16:creationId xmlns:a16="http://schemas.microsoft.com/office/drawing/2014/main" id="{C23E16AB-7908-81F6-36C5-4B04EE416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97" y="2830373"/>
            <a:ext cx="3617493" cy="2570308"/>
          </a:xfrm>
          <a:prstGeom prst="rect">
            <a:avLst/>
          </a:prstGeom>
          <a:noFill/>
          <a:ln>
            <a:noFill/>
          </a:ln>
          <a:effectLst>
            <a:outerShdw blurRad="1270000" dist="50800" dir="5400000" algn="ctr" rotWithShape="0">
              <a:schemeClr val="bg1"/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E9CA4D-30FB-4634-2959-8C373E2EACB5}"/>
              </a:ext>
            </a:extLst>
          </p:cNvPr>
          <p:cNvSpPr txBox="1"/>
          <p:nvPr/>
        </p:nvSpPr>
        <p:spPr>
          <a:xfrm>
            <a:off x="10651958" y="3785981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30C94D-5D92-54BF-4CA7-D0B79E4D47EA}"/>
              </a:ext>
            </a:extLst>
          </p:cNvPr>
          <p:cNvSpPr txBox="1"/>
          <p:nvPr/>
        </p:nvSpPr>
        <p:spPr>
          <a:xfrm>
            <a:off x="10651958" y="4115527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0.45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58F1FB-AB4D-FBAD-E0B5-175806C0EB46}"/>
              </a:ext>
            </a:extLst>
          </p:cNvPr>
          <p:cNvSpPr txBox="1"/>
          <p:nvPr/>
        </p:nvSpPr>
        <p:spPr>
          <a:xfrm>
            <a:off x="10651958" y="4574320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9D05D7-310B-30D7-62E6-D289F16A3255}"/>
              </a:ext>
            </a:extLst>
          </p:cNvPr>
          <p:cNvSpPr txBox="1"/>
          <p:nvPr/>
        </p:nvSpPr>
        <p:spPr>
          <a:xfrm>
            <a:off x="11877675" y="52482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23F122-6795-58CA-1296-96B9CFBE851C}"/>
              </a:ext>
            </a:extLst>
          </p:cNvPr>
          <p:cNvSpPr txBox="1"/>
          <p:nvPr/>
        </p:nvSpPr>
        <p:spPr>
          <a:xfrm>
            <a:off x="11312191" y="3785981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R(0)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4833305-5ADD-1B40-4543-8950439D472F}"/>
              </a:ext>
            </a:extLst>
          </p:cNvPr>
          <p:cNvSpPr txBox="1"/>
          <p:nvPr/>
        </p:nvSpPr>
        <p:spPr>
          <a:xfrm>
            <a:off x="11302666" y="4562558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R(2)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5F07E65-CF5B-D185-2DE0-91357E79913C}"/>
              </a:ext>
            </a:extLst>
          </p:cNvPr>
          <p:cNvSpPr txBox="1"/>
          <p:nvPr/>
        </p:nvSpPr>
        <p:spPr>
          <a:xfrm>
            <a:off x="11173277" y="4155313"/>
            <a:ext cx="101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R(1)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4E36DEF7-715C-8A7F-49FF-937413B0B345}"/>
              </a:ext>
            </a:extLst>
          </p:cNvPr>
          <p:cNvSpPr txBox="1"/>
          <p:nvPr/>
        </p:nvSpPr>
        <p:spPr>
          <a:xfrm>
            <a:off x="5902026" y="4383820"/>
            <a:ext cx="21145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1A4D73-80A4-C67B-76E3-CBB0650A001F}"/>
              </a:ext>
            </a:extLst>
          </p:cNvPr>
          <p:cNvSpPr txBox="1"/>
          <p:nvPr/>
        </p:nvSpPr>
        <p:spPr>
          <a:xfrm>
            <a:off x="8413297" y="3244334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F50447-3EBB-6235-156C-44769650E894}"/>
              </a:ext>
            </a:extLst>
          </p:cNvPr>
          <p:cNvSpPr txBox="1"/>
          <p:nvPr/>
        </p:nvSpPr>
        <p:spPr>
          <a:xfrm>
            <a:off x="9078534" y="3256803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D5EDE5-28B1-31C0-44FA-2FFDD51F7730}"/>
              </a:ext>
            </a:extLst>
          </p:cNvPr>
          <p:cNvSpPr txBox="1"/>
          <p:nvPr/>
        </p:nvSpPr>
        <p:spPr>
          <a:xfrm>
            <a:off x="7580255" y="3237765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E11F230-60BB-0906-B3D1-5D0D8D8F903E}"/>
              </a:ext>
            </a:extLst>
          </p:cNvPr>
          <p:cNvSpPr txBox="1"/>
          <p:nvPr/>
        </p:nvSpPr>
        <p:spPr>
          <a:xfrm>
            <a:off x="10028130" y="3391622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8463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5D653-7431-FB00-D557-E742495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4" y="-46784"/>
            <a:ext cx="4795282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neurali</a:t>
            </a: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convoluzionali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601390-1B07-443A-8DBA-67CD3F9E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372" y="169025"/>
            <a:ext cx="4977905" cy="2616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2000" dirty="0"/>
              <a:t>La seconda, definita di </a:t>
            </a:r>
            <a:r>
              <a:rPr lang="it-IT" sz="2000" dirty="0" err="1">
                <a:solidFill>
                  <a:srgbClr val="7030A0"/>
                </a:solidFill>
              </a:rPr>
              <a:t>Classification</a:t>
            </a:r>
            <a:r>
              <a:rPr lang="it-IT" sz="2000" dirty="0"/>
              <a:t>, prende l’immagine elaborata, viene ridotta e convertita in un vettore che ne calcola la classe di appartenenza attraverso una rete neurale completamente connessa.</a:t>
            </a:r>
            <a:endParaRPr lang="en-US" sz="1800" dirty="0"/>
          </a:p>
        </p:txBody>
      </p:sp>
      <p:pic>
        <p:nvPicPr>
          <p:cNvPr id="5" name="Immagine 4" descr="Immagine che contiene testo, elettronico, schermo&#10;&#10;Descrizione generata automaticamente">
            <a:extLst>
              <a:ext uri="{FF2B5EF4-FFF2-40B4-BE49-F238E27FC236}">
                <a16:creationId xmlns:a16="http://schemas.microsoft.com/office/drawing/2014/main" id="{9468EA22-85B0-09C1-B9CB-C712B731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10" y="4596125"/>
            <a:ext cx="3796991" cy="2013351"/>
          </a:xfrm>
          <a:prstGeom prst="rect">
            <a:avLst/>
          </a:prstGeom>
          <a:effectLst>
            <a:outerShdw blurRad="215900" dist="50800" dir="5400000" algn="ctr" rotWithShape="0">
              <a:schemeClr val="accent2"/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059C03-DD2B-19EB-1EEF-ECF72344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6" y="2102048"/>
            <a:ext cx="5405040" cy="2204378"/>
          </a:xfrm>
          <a:prstGeom prst="rect">
            <a:avLst/>
          </a:prstGeom>
          <a:effectLst>
            <a:outerShdw blurRad="228600" dist="50800" dir="5400000" algn="ctr" rotWithShape="0">
              <a:schemeClr val="accent6">
                <a:lumMod val="75000"/>
              </a:schemeClr>
            </a:outerShdw>
          </a:effectLst>
        </p:spPr>
      </p:pic>
      <p:pic>
        <p:nvPicPr>
          <p:cNvPr id="9" name="Immagine 8" descr="Diagramma visivo di uno livello di input, di livelli nascosti e di un livello di output di una rete neurale feedforward">
            <a:extLst>
              <a:ext uri="{FF2B5EF4-FFF2-40B4-BE49-F238E27FC236}">
                <a16:creationId xmlns:a16="http://schemas.microsoft.com/office/drawing/2014/main" id="{C23E16AB-7908-81F6-36C5-4B04EE416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97" y="2830373"/>
            <a:ext cx="3617493" cy="2570308"/>
          </a:xfrm>
          <a:prstGeom prst="rect">
            <a:avLst/>
          </a:prstGeom>
          <a:noFill/>
          <a:ln>
            <a:noFill/>
          </a:ln>
          <a:effectLst>
            <a:outerShdw blurRad="1270000" dist="50800" dir="5400000" algn="ctr" rotWithShape="0">
              <a:schemeClr val="bg1"/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E9CA4D-30FB-4634-2959-8C373E2EACB5}"/>
              </a:ext>
            </a:extLst>
          </p:cNvPr>
          <p:cNvSpPr txBox="1"/>
          <p:nvPr/>
        </p:nvSpPr>
        <p:spPr>
          <a:xfrm>
            <a:off x="10651958" y="3785981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0.90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30C94D-5D92-54BF-4CA7-D0B79E4D47EA}"/>
              </a:ext>
            </a:extLst>
          </p:cNvPr>
          <p:cNvSpPr txBox="1"/>
          <p:nvPr/>
        </p:nvSpPr>
        <p:spPr>
          <a:xfrm>
            <a:off x="10651958" y="4115527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0.45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58F1FB-AB4D-FBAD-E0B5-175806C0EB46}"/>
              </a:ext>
            </a:extLst>
          </p:cNvPr>
          <p:cNvSpPr txBox="1"/>
          <p:nvPr/>
        </p:nvSpPr>
        <p:spPr>
          <a:xfrm>
            <a:off x="10651958" y="4574320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9D05D7-310B-30D7-62E6-D289F16A3255}"/>
              </a:ext>
            </a:extLst>
          </p:cNvPr>
          <p:cNvSpPr txBox="1"/>
          <p:nvPr/>
        </p:nvSpPr>
        <p:spPr>
          <a:xfrm>
            <a:off x="11877675" y="52482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23F122-6795-58CA-1296-96B9CFBE851C}"/>
              </a:ext>
            </a:extLst>
          </p:cNvPr>
          <p:cNvSpPr txBox="1"/>
          <p:nvPr/>
        </p:nvSpPr>
        <p:spPr>
          <a:xfrm>
            <a:off x="11312191" y="3785981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R(0)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4833305-5ADD-1B40-4543-8950439D472F}"/>
              </a:ext>
            </a:extLst>
          </p:cNvPr>
          <p:cNvSpPr txBox="1"/>
          <p:nvPr/>
        </p:nvSpPr>
        <p:spPr>
          <a:xfrm>
            <a:off x="11302666" y="4562558"/>
            <a:ext cx="11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R(2)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5F07E65-CF5B-D185-2DE0-91357E79913C}"/>
              </a:ext>
            </a:extLst>
          </p:cNvPr>
          <p:cNvSpPr txBox="1"/>
          <p:nvPr/>
        </p:nvSpPr>
        <p:spPr>
          <a:xfrm>
            <a:off x="11173277" y="4155313"/>
            <a:ext cx="101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R(1)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4E36DEF7-715C-8A7F-49FF-937413B0B345}"/>
              </a:ext>
            </a:extLst>
          </p:cNvPr>
          <p:cNvSpPr txBox="1"/>
          <p:nvPr/>
        </p:nvSpPr>
        <p:spPr>
          <a:xfrm>
            <a:off x="5902026" y="4383820"/>
            <a:ext cx="21145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0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51B983BD-0891-7D6D-E9D9-72D526BA487B}"/>
              </a:ext>
            </a:extLst>
          </p:cNvPr>
          <p:cNvSpPr txBox="1"/>
          <p:nvPr/>
        </p:nvSpPr>
        <p:spPr>
          <a:xfrm>
            <a:off x="7652634" y="3244334"/>
            <a:ext cx="40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E74C472-4D94-D7CB-A241-38C1744DBA99}"/>
              </a:ext>
            </a:extLst>
          </p:cNvPr>
          <p:cNvSpPr txBox="1"/>
          <p:nvPr/>
        </p:nvSpPr>
        <p:spPr>
          <a:xfrm>
            <a:off x="8413297" y="3244334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10968C5-A7E6-524F-68B6-25695F68C04B}"/>
              </a:ext>
            </a:extLst>
          </p:cNvPr>
          <p:cNvSpPr txBox="1"/>
          <p:nvPr/>
        </p:nvSpPr>
        <p:spPr>
          <a:xfrm>
            <a:off x="9078534" y="3244334"/>
            <a:ext cx="50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7DBE9DAB-0E67-33ED-C09F-AEE7EB0C5B35}"/>
              </a:ext>
            </a:extLst>
          </p:cNvPr>
          <p:cNvSpPr txBox="1"/>
          <p:nvPr/>
        </p:nvSpPr>
        <p:spPr>
          <a:xfrm>
            <a:off x="9962727" y="3399920"/>
            <a:ext cx="86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186059925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2009</Words>
  <Application>Microsoft Office PowerPoint</Application>
  <PresentationFormat>Widescreen</PresentationFormat>
  <Paragraphs>168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AvenirNext LT Pro Medium</vt:lpstr>
      <vt:lpstr>Calibri</vt:lpstr>
      <vt:lpstr>Lato</vt:lpstr>
      <vt:lpstr>Sagona Book</vt:lpstr>
      <vt:lpstr>Verdana Pro</vt:lpstr>
      <vt:lpstr>ExploreVTI</vt:lpstr>
      <vt:lpstr>Classificazione delle varianti di coronavirus attraverso l’uso di Convolutional Neural Networks </vt:lpstr>
      <vt:lpstr>SARS-CoV-2</vt:lpstr>
      <vt:lpstr>Dove avvengono queste mutazioni?</vt:lpstr>
      <vt:lpstr>Obiettivo</vt:lpstr>
      <vt:lpstr>Reti neurali convoluzionali</vt:lpstr>
      <vt:lpstr>Reti neurali convoluzionali</vt:lpstr>
      <vt:lpstr>Reti neurali convoluzionali</vt:lpstr>
      <vt:lpstr>Reti neurali convoluzionali</vt:lpstr>
      <vt:lpstr>Reti neurali convoluzionali</vt:lpstr>
      <vt:lpstr>Passi seguiti per il nostro progetto</vt:lpstr>
      <vt:lpstr>Passi seguiti per il nostro progetto</vt:lpstr>
      <vt:lpstr>Passi seguiti per il nostro progetto</vt:lpstr>
      <vt:lpstr>Passi seguiti per il nostro progetto</vt:lpstr>
      <vt:lpstr>Come avvengono le trasformazioni del segnale in immagine</vt:lpstr>
      <vt:lpstr>Come avvengono le trasformazioni del segnale in immagine</vt:lpstr>
      <vt:lpstr>Come avvengono le trasformazioni del segnale in immagine</vt:lpstr>
      <vt:lpstr>Come avvengono le trasformazioni del segnale in immagine</vt:lpstr>
      <vt:lpstr>Come avvengono le trasformazioni del segnale in immagine</vt:lpstr>
      <vt:lpstr>Come avvengono le trasformazioni del segnale in immagine</vt:lpstr>
      <vt:lpstr>Modelli usati per addestrare i segnali</vt:lpstr>
      <vt:lpstr>Modelli usati per addestrare i segnali</vt:lpstr>
      <vt:lpstr>Modelli usati per addestrare i segnali</vt:lpstr>
      <vt:lpstr>Risultati ottenuti senza modificare cmap</vt:lpstr>
      <vt:lpstr>Risultati ottenuti senza modificare cmap</vt:lpstr>
      <vt:lpstr>Risultati ottenuti senza modificare cmap</vt:lpstr>
      <vt:lpstr>Presentazione standard di PowerPoint</vt:lpstr>
      <vt:lpstr>Presentazione standard di PowerPoint</vt:lpstr>
      <vt:lpstr>Presentazione standard di PowerPoint</vt:lpstr>
      <vt:lpstr>Conclusioni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Classificazione delle varianti di coronavirus attraverso l’uso di convolutional neural network </dc:title>
  <dc:creator>LUIGI EMANUELE SICA</dc:creator>
  <cp:lastModifiedBy>LUIGI EMANUELE SICA</cp:lastModifiedBy>
  <cp:revision>11</cp:revision>
  <dcterms:created xsi:type="dcterms:W3CDTF">2023-01-07T09:27:25Z</dcterms:created>
  <dcterms:modified xsi:type="dcterms:W3CDTF">2023-01-12T23:25:20Z</dcterms:modified>
</cp:coreProperties>
</file>